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8"/>
  </p:notesMasterIdLst>
  <p:sldIdLst>
    <p:sldId id="256" r:id="rId8"/>
    <p:sldId id="271" r:id="rId9"/>
    <p:sldId id="336" r:id="rId10"/>
    <p:sldId id="359" r:id="rId11"/>
    <p:sldId id="370" r:id="rId12"/>
    <p:sldId id="372" r:id="rId13"/>
    <p:sldId id="373" r:id="rId14"/>
    <p:sldId id="360" r:id="rId15"/>
    <p:sldId id="374" r:id="rId16"/>
    <p:sldId id="361" r:id="rId17"/>
    <p:sldId id="362" r:id="rId18"/>
    <p:sldId id="363" r:id="rId19"/>
    <p:sldId id="364" r:id="rId20"/>
    <p:sldId id="375" r:id="rId21"/>
    <p:sldId id="366" r:id="rId22"/>
    <p:sldId id="376" r:id="rId23"/>
    <p:sldId id="367" r:id="rId24"/>
    <p:sldId id="368" r:id="rId25"/>
    <p:sldId id="377" r:id="rId26"/>
    <p:sldId id="305" r:id="rId27"/>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36"/>
            <p14:sldId id="359"/>
            <p14:sldId id="370"/>
            <p14:sldId id="372"/>
            <p14:sldId id="373"/>
            <p14:sldId id="360"/>
            <p14:sldId id="374"/>
            <p14:sldId id="361"/>
            <p14:sldId id="362"/>
            <p14:sldId id="363"/>
            <p14:sldId id="364"/>
            <p14:sldId id="375"/>
            <p14:sldId id="366"/>
            <p14:sldId id="376"/>
            <p14:sldId id="367"/>
            <p14:sldId id="368"/>
            <p14:sldId id="377"/>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83C1C1"/>
    <a:srgbClr val="700000"/>
    <a:srgbClr val="B91121"/>
    <a:srgbClr val="FAFAFA"/>
    <a:srgbClr val="F7F7F7"/>
    <a:srgbClr val="EEF6F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6" autoAdjust="0"/>
    <p:restoredTop sz="83445" autoAdjust="0"/>
  </p:normalViewPr>
  <p:slideViewPr>
    <p:cSldViewPr>
      <p:cViewPr varScale="1">
        <p:scale>
          <a:sx n="109" d="100"/>
          <a:sy n="109" d="100"/>
        </p:scale>
        <p:origin x="984" y="108"/>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5/7/2017</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quotes in the same &lt;p&gt; would go side by side.</a:t>
            </a:r>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Tree>
    <p:extLst>
      <p:ext uri="{BB962C8B-B14F-4D97-AF65-F5344CB8AC3E}">
        <p14:creationId xmlns:p14="http://schemas.microsoft.com/office/powerpoint/2010/main" val="3638145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HTML file it looks like the paragraph is 3 lines. But all of the text is inline within the &lt;p&gt; element. It flows left to right and wraps at the end of the screen. </a:t>
            </a:r>
          </a:p>
          <a:p>
            <a:endParaRPr lang="en-US" dirty="0"/>
          </a:p>
          <a:p>
            <a:r>
              <a:rPr lang="en-US" dirty="0"/>
              <a:t>#1 You can use the &lt;</a:t>
            </a:r>
            <a:r>
              <a:rPr lang="en-US" dirty="0" err="1"/>
              <a:t>br</a:t>
            </a:r>
            <a:r>
              <a:rPr lang="en-US" dirty="0"/>
              <a:t>&gt; to force a line return.</a:t>
            </a:r>
          </a:p>
          <a:p>
            <a:endParaRPr lang="en-US" dirty="0"/>
          </a:p>
          <a:p>
            <a:r>
              <a:rPr lang="en-US" dirty="0"/>
              <a:t>There is plenty of room on the line, but the &lt;</a:t>
            </a:r>
            <a:r>
              <a:rPr lang="en-US" dirty="0" err="1"/>
              <a:t>br</a:t>
            </a:r>
            <a:r>
              <a:rPr lang="en-US" dirty="0"/>
              <a:t>&gt; breaks it prematurely.</a:t>
            </a:r>
          </a:p>
          <a:p>
            <a:endParaRPr lang="en-US" dirty="0"/>
          </a:p>
          <a:p>
            <a:r>
              <a:rPr lang="en-US" dirty="0"/>
              <a:t>So how many lines? Trick question. If the browser is wide enough you get the max of 4 because of the three </a:t>
            </a:r>
            <a:r>
              <a:rPr lang="en-US" dirty="0" err="1"/>
              <a:t>brs</a:t>
            </a:r>
            <a:r>
              <a:rPr lang="en-US" dirty="0"/>
              <a:t> here.</a:t>
            </a:r>
          </a:p>
          <a:p>
            <a:endParaRPr lang="en-US" dirty="0"/>
          </a:p>
          <a:p>
            <a:r>
              <a:rPr lang="en-US" dirty="0"/>
              <a:t>#3 Shrink the line and things begin to wrap.</a:t>
            </a:r>
          </a:p>
          <a:p>
            <a:endParaRPr lang="en-US" dirty="0"/>
          </a:p>
          <a:p>
            <a:r>
              <a:rPr lang="en-US" dirty="0"/>
              <a:t>#4 The browser puts this return in to wrap the text</a:t>
            </a:r>
          </a:p>
          <a:p>
            <a:endParaRPr lang="en-US" dirty="0"/>
          </a:p>
          <a:p>
            <a:r>
              <a:rPr lang="en-US" dirty="0"/>
              <a:t>#5</a:t>
            </a:r>
          </a:p>
          <a:p>
            <a:endParaRPr lang="en-US" dirty="0"/>
          </a:p>
          <a:p>
            <a:r>
              <a:rPr lang="en-US" dirty="0"/>
              <a:t>If you could shrink the width enough you’d get down to one word per line. My browser won’t let me shrink anymore than the right picture.</a:t>
            </a:r>
          </a:p>
          <a:p>
            <a:endParaRPr lang="en-US" dirty="0"/>
          </a:p>
          <a:p>
            <a:r>
              <a:rPr lang="en-US" dirty="0"/>
              <a:t>Not as big of a break as the block &lt;p&gt;</a:t>
            </a:r>
          </a:p>
        </p:txBody>
      </p:sp>
      <p:sp>
        <p:nvSpPr>
          <p:cNvPr id="4" name="Slide Number Placeholder 3"/>
          <p:cNvSpPr>
            <a:spLocks noGrp="1"/>
          </p:cNvSpPr>
          <p:nvPr>
            <p:ph type="sldNum" sz="quarter" idx="10"/>
          </p:nvPr>
        </p:nvSpPr>
        <p:spPr/>
        <p:txBody>
          <a:bodyPr/>
          <a:lstStyle/>
          <a:p>
            <a:fld id="{1C96B062-DEDE-4399-8EE2-30F35F5C98D8}" type="slidenum">
              <a:rPr lang="en-US" smtClean="0"/>
              <a:t>11</a:t>
            </a:fld>
            <a:endParaRPr lang="en-US"/>
          </a:p>
        </p:txBody>
      </p:sp>
    </p:spTree>
    <p:extLst>
      <p:ext uri="{BB962C8B-B14F-4D97-AF65-F5344CB8AC3E}">
        <p14:creationId xmlns:p14="http://schemas.microsoft.com/office/powerpoint/2010/main" val="4233768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Start with a heading</a:t>
            </a:r>
          </a:p>
          <a:p>
            <a:r>
              <a:rPr lang="en-US" dirty="0"/>
              <a:t>#2 How about paragraphs? These are separate paragraphs after all.</a:t>
            </a:r>
          </a:p>
          <a:p>
            <a:r>
              <a:rPr lang="en-US" dirty="0"/>
              <a:t>#3 Looks … well, it is a list</a:t>
            </a:r>
          </a:p>
          <a:p>
            <a:r>
              <a:rPr lang="en-US" dirty="0"/>
              <a:t>#4 The spacing is a little bad</a:t>
            </a:r>
          </a:p>
          <a:p>
            <a:r>
              <a:rPr lang="en-US" dirty="0"/>
              <a:t>#5 We know lots of HTML. How about the &lt;</a:t>
            </a:r>
            <a:r>
              <a:rPr lang="en-US" dirty="0" err="1"/>
              <a:t>br</a:t>
            </a:r>
            <a:r>
              <a:rPr lang="en-US" dirty="0"/>
              <a:t>&gt; tag?</a:t>
            </a:r>
          </a:p>
          <a:p>
            <a:r>
              <a:rPr lang="en-US" dirty="0"/>
              <a:t>#6 As before</a:t>
            </a:r>
          </a:p>
          <a:p>
            <a:r>
              <a:rPr lang="en-US" dirty="0"/>
              <a:t>#7 Looks better</a:t>
            </a:r>
          </a:p>
          <a:p>
            <a:r>
              <a:rPr lang="en-US" dirty="0"/>
              <a:t>#8 But we’d like the list to be indented a little</a:t>
            </a:r>
          </a:p>
          <a:p>
            <a:r>
              <a:rPr lang="en-US" dirty="0"/>
              <a:t>#9 And we want dots … filled circles … here. Not asterisks.</a:t>
            </a:r>
          </a:p>
          <a:p>
            <a:endParaRPr lang="en-US" dirty="0"/>
          </a:p>
          <a:p>
            <a:r>
              <a:rPr lang="en-US" dirty="0"/>
              <a:t>AND it should bother you that we are drawing the list. You probably want an element to tell the browser about the list and let it do the work.</a:t>
            </a:r>
          </a:p>
        </p:txBody>
      </p:sp>
      <p:sp>
        <p:nvSpPr>
          <p:cNvPr id="4" name="Slide Number Placeholder 3"/>
          <p:cNvSpPr>
            <a:spLocks noGrp="1"/>
          </p:cNvSpPr>
          <p:nvPr>
            <p:ph type="sldNum" sz="quarter" idx="10"/>
          </p:nvPr>
        </p:nvSpPr>
        <p:spPr/>
        <p:txBody>
          <a:bodyPr/>
          <a:lstStyle/>
          <a:p>
            <a:fld id="{1C96B062-DEDE-4399-8EE2-30F35F5C98D8}" type="slidenum">
              <a:rPr lang="en-US" smtClean="0"/>
              <a:t>13</a:t>
            </a:fld>
            <a:endParaRPr lang="en-US"/>
          </a:p>
        </p:txBody>
      </p:sp>
    </p:spTree>
    <p:extLst>
      <p:ext uri="{BB962C8B-B14F-4D97-AF65-F5344CB8AC3E}">
        <p14:creationId xmlns:p14="http://schemas.microsoft.com/office/powerpoint/2010/main" val="2741783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seen multi-level outlines. HTML allows you to put a list in a list-item to make a sub list. The browser handles the numbering and indentions appropriately.</a:t>
            </a:r>
          </a:p>
          <a:p>
            <a:endParaRPr lang="en-US" dirty="0"/>
          </a:p>
          <a:p>
            <a:r>
              <a:rPr lang="en-US" dirty="0"/>
              <a:t>#1 The outer ordered list has two list items … Seniors and Juniors. Where you expect a closing &lt;li&gt; you find another list. The closing is way down here.</a:t>
            </a:r>
          </a:p>
          <a:p>
            <a:endParaRPr lang="en-US" dirty="0"/>
          </a:p>
          <a:p>
            <a:r>
              <a:rPr lang="en-US" dirty="0"/>
              <a:t>#2 The browser indents the top level items and indents more for the sub list. Notice that at this level the circles are open. Deeper maybe squares? Good exercise to find out.</a:t>
            </a:r>
          </a:p>
        </p:txBody>
      </p:sp>
      <p:sp>
        <p:nvSpPr>
          <p:cNvPr id="4" name="Slide Number Placeholder 3"/>
          <p:cNvSpPr>
            <a:spLocks noGrp="1"/>
          </p:cNvSpPr>
          <p:nvPr>
            <p:ph type="sldNum" sz="quarter" idx="10"/>
          </p:nvPr>
        </p:nvSpPr>
        <p:spPr/>
        <p:txBody>
          <a:bodyPr/>
          <a:lstStyle/>
          <a:p>
            <a:fld id="{1C96B062-DEDE-4399-8EE2-30F35F5C98D8}" type="slidenum">
              <a:rPr lang="en-US" smtClean="0"/>
              <a:t>16</a:t>
            </a:fld>
            <a:endParaRPr lang="en-US"/>
          </a:p>
        </p:txBody>
      </p:sp>
    </p:spTree>
    <p:extLst>
      <p:ext uri="{BB962C8B-B14F-4D97-AF65-F5344CB8AC3E}">
        <p14:creationId xmlns:p14="http://schemas.microsoft.com/office/powerpoint/2010/main" val="1253797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17</a:t>
            </a:fld>
            <a:endParaRPr lang="en-US"/>
          </a:p>
        </p:txBody>
      </p:sp>
    </p:spTree>
    <p:extLst>
      <p:ext uri="{BB962C8B-B14F-4D97-AF65-F5344CB8AC3E}">
        <p14:creationId xmlns:p14="http://schemas.microsoft.com/office/powerpoint/2010/main" val="350312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decided to keep my diary in HTML … put it up on a server.</a:t>
            </a:r>
          </a:p>
          <a:p>
            <a:endParaRPr lang="en-US" dirty="0"/>
          </a:p>
          <a:p>
            <a:r>
              <a:rPr lang="en-US" dirty="0"/>
              <a:t>Today we learned about the &lt;</a:t>
            </a:r>
            <a:r>
              <a:rPr lang="en-US" dirty="0" err="1"/>
              <a:t>br</a:t>
            </a:r>
            <a:r>
              <a:rPr lang="en-US" dirty="0"/>
              <a:t>&gt; tag! I must tell!</a:t>
            </a:r>
          </a:p>
          <a:p>
            <a:endParaRPr lang="en-US" dirty="0"/>
          </a:p>
          <a:p>
            <a:r>
              <a:rPr lang="en-US" dirty="0"/>
              <a:t>#oops! The &lt;</a:t>
            </a:r>
            <a:r>
              <a:rPr lang="en-US" dirty="0" err="1"/>
              <a:t>br</a:t>
            </a:r>
            <a:r>
              <a:rPr lang="en-US" dirty="0"/>
              <a:t>&gt; is missing! What happened? The browser interpreted it as a break. What if I want to use the text &lt;</a:t>
            </a:r>
            <a:r>
              <a:rPr lang="en-US" dirty="0" err="1"/>
              <a:t>br</a:t>
            </a:r>
            <a:r>
              <a:rPr lang="en-US" dirty="0"/>
              <a:t>&gt; in my paragraph?</a:t>
            </a:r>
          </a:p>
        </p:txBody>
      </p:sp>
      <p:sp>
        <p:nvSpPr>
          <p:cNvPr id="4" name="Slide Number Placeholder 3"/>
          <p:cNvSpPr>
            <a:spLocks noGrp="1"/>
          </p:cNvSpPr>
          <p:nvPr>
            <p:ph type="sldNum" sz="quarter" idx="10"/>
          </p:nvPr>
        </p:nvSpPr>
        <p:spPr/>
        <p:txBody>
          <a:bodyPr/>
          <a:lstStyle/>
          <a:p>
            <a:fld id="{1C96B062-DEDE-4399-8EE2-30F35F5C98D8}" type="slidenum">
              <a:rPr lang="en-US" smtClean="0"/>
              <a:t>18</a:t>
            </a:fld>
            <a:endParaRPr lang="en-US"/>
          </a:p>
        </p:txBody>
      </p:sp>
    </p:spTree>
    <p:extLst>
      <p:ext uri="{BB962C8B-B14F-4D97-AF65-F5344CB8AC3E}">
        <p14:creationId xmlns:p14="http://schemas.microsoft.com/office/powerpoint/2010/main" val="2458268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Much better</a:t>
            </a:r>
          </a:p>
          <a:p>
            <a:r>
              <a:rPr lang="en-US" dirty="0"/>
              <a:t>#2 Entities are a way of specifying a character by name or code. The syntax is ampersand then the entity name or number and a semicolon. </a:t>
            </a:r>
          </a:p>
          <a:p>
            <a:r>
              <a:rPr lang="en-US" dirty="0"/>
              <a:t>#3 The browser will convert the character but will not process it as markup</a:t>
            </a:r>
          </a:p>
          <a:p>
            <a:r>
              <a:rPr lang="en-US" dirty="0"/>
              <a:t>#4 less than (start of a tag)</a:t>
            </a:r>
          </a:p>
          <a:p>
            <a:r>
              <a:rPr lang="en-US" dirty="0"/>
              <a:t>#5 greater than (end of a tag)</a:t>
            </a:r>
          </a:p>
          <a:p>
            <a:r>
              <a:rPr lang="en-US" dirty="0"/>
              <a:t>#6 many, many more</a:t>
            </a:r>
          </a:p>
          <a:p>
            <a:r>
              <a:rPr lang="en-US" dirty="0"/>
              <a:t>#7 In fact, you can use the Unicode number to reference any character. Useful for other languages (like Chinese characters) and special punctuation/symbols. When you need one, a web search will tell you more than you wanted.</a:t>
            </a:r>
          </a:p>
        </p:txBody>
      </p:sp>
      <p:sp>
        <p:nvSpPr>
          <p:cNvPr id="4" name="Slide Number Placeholder 3"/>
          <p:cNvSpPr>
            <a:spLocks noGrp="1"/>
          </p:cNvSpPr>
          <p:nvPr>
            <p:ph type="sldNum" sz="quarter" idx="10"/>
          </p:nvPr>
        </p:nvSpPr>
        <p:spPr/>
        <p:txBody>
          <a:bodyPr/>
          <a:lstStyle/>
          <a:p>
            <a:fld id="{1C96B062-DEDE-4399-8EE2-30F35F5C98D8}" type="slidenum">
              <a:rPr lang="en-US" smtClean="0"/>
              <a:t>19</a:t>
            </a:fld>
            <a:endParaRPr lang="en-US"/>
          </a:p>
        </p:txBody>
      </p:sp>
    </p:spTree>
    <p:extLst>
      <p:ext uri="{BB962C8B-B14F-4D97-AF65-F5344CB8AC3E}">
        <p14:creationId xmlns:p14="http://schemas.microsoft.com/office/powerpoint/2010/main" val="4143359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2058837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Mrs. Davidson. Well, she would first say never use quotations for emphasis.</a:t>
            </a:r>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1141086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Mrs. Davidson. Well, she would first say never use quotations for emphasis.</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3208678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tell the browser to put quotes around quotes. </a:t>
            </a:r>
          </a:p>
          <a:p>
            <a:endParaRPr lang="en-US" dirty="0"/>
          </a:p>
          <a:p>
            <a:r>
              <a:rPr lang="en-US" dirty="0"/>
              <a:t>#1 But in many cases HTML allows us to tell the browser WHAT something is. Like &lt;h2&gt; and &lt;p&gt;.  We want to </a:t>
            </a:r>
            <a:r>
              <a:rPr lang="en-US" dirty="0" err="1"/>
              <a:t>thell</a:t>
            </a:r>
            <a:r>
              <a:rPr lang="en-US" dirty="0"/>
              <a:t> the browser “this is a quote” and let it decide how to render it.</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2883022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&lt;q&gt; quote element wraps the quotes. You don’t put in the quotes.</a:t>
            </a:r>
          </a:p>
          <a:p>
            <a:endParaRPr lang="en-US" dirty="0"/>
          </a:p>
          <a:p>
            <a:r>
              <a:rPr lang="en-US" dirty="0"/>
              <a:t>#1 Replace all our quotes.</a:t>
            </a:r>
          </a:p>
          <a:p>
            <a:endParaRPr lang="en-US" dirty="0"/>
          </a:p>
          <a:p>
            <a:r>
              <a:rPr lang="en-US" dirty="0"/>
              <a:t>#2 And </a:t>
            </a:r>
            <a:r>
              <a:rPr lang="en-US" dirty="0" err="1"/>
              <a:t>tada</a:t>
            </a:r>
            <a:r>
              <a:rPr lang="en-US" dirty="0"/>
              <a:t> … it looks the same!</a:t>
            </a:r>
          </a:p>
          <a:p>
            <a:endParaRPr lang="en-US" dirty="0"/>
          </a:p>
          <a:p>
            <a:r>
              <a:rPr lang="en-US" dirty="0"/>
              <a:t>It is less typing with the quotes. But with a tag we can style quotes all over our site with one structure.</a:t>
            </a:r>
          </a:p>
          <a:p>
            <a:endParaRPr lang="en-US" dirty="0"/>
          </a:p>
          <a:p>
            <a:r>
              <a:rPr lang="en-US" dirty="0"/>
              <a:t>#3 Like this</a:t>
            </a:r>
          </a:p>
          <a:p>
            <a:endParaRPr lang="en-US" dirty="0"/>
          </a:p>
          <a:p>
            <a:r>
              <a:rPr lang="en-US" dirty="0"/>
              <a:t>All quotes change, but not other types of dialog that isn’t a quote from somebody.</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409641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 provides two types of quotes. The &lt;q&gt; we just saw and the &lt;blockquote&gt; for longer quotes. Mrs. Davidson’s quote is a long quote.</a:t>
            </a:r>
          </a:p>
          <a:p>
            <a:endParaRPr lang="en-US" dirty="0"/>
          </a:p>
          <a:p>
            <a:r>
              <a:rPr lang="en-US" dirty="0"/>
              <a:t>#1 Here is how it looks in HTML</a:t>
            </a:r>
          </a:p>
          <a:p>
            <a:endParaRPr lang="en-US" dirty="0"/>
          </a:p>
          <a:p>
            <a:r>
              <a:rPr lang="en-US" dirty="0"/>
              <a:t>#2 And in the browser.</a:t>
            </a:r>
          </a:p>
          <a:p>
            <a:endParaRPr lang="en-US" dirty="0"/>
          </a:p>
          <a:p>
            <a:r>
              <a:rPr lang="en-US" dirty="0"/>
              <a:t>We can style the blockquote anyway we want, but the default style is indented on the sides.</a:t>
            </a:r>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357310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Tom really emphasized </a:t>
            </a:r>
            <a:r>
              <a:rPr lang="en-US" b="1" dirty="0"/>
              <a:t>friendly</a:t>
            </a:r>
            <a:r>
              <a:rPr lang="en-US" dirty="0"/>
              <a:t> when he spoke. We want that emphasis to come out.</a:t>
            </a:r>
          </a:p>
          <a:p>
            <a:endParaRPr lang="en-US" dirty="0"/>
          </a:p>
          <a:p>
            <a:r>
              <a:rPr lang="en-US" dirty="0"/>
              <a:t>HTML has a “BOLD” tag. We can tell the browser how to print the word friendly.</a:t>
            </a:r>
          </a:p>
          <a:p>
            <a:endParaRPr lang="en-US" dirty="0"/>
          </a:p>
          <a:p>
            <a:r>
              <a:rPr lang="en-US" dirty="0"/>
              <a:t>Like this #1</a:t>
            </a:r>
          </a:p>
          <a:p>
            <a:endParaRPr lang="en-US" dirty="0"/>
          </a:p>
          <a:p>
            <a:r>
              <a:rPr lang="en-US" dirty="0"/>
              <a:t>But, HTML has a tag for emphasis. We tell HTML what this word is (an emphasis) and not how to draw it. The &lt;</a:t>
            </a:r>
            <a:r>
              <a:rPr lang="en-US" dirty="0" err="1"/>
              <a:t>em</a:t>
            </a:r>
            <a:r>
              <a:rPr lang="en-US" dirty="0"/>
              <a:t>&gt; for emphasis.</a:t>
            </a:r>
          </a:p>
          <a:p>
            <a:endParaRPr lang="en-US" dirty="0"/>
          </a:p>
          <a:p>
            <a:r>
              <a:rPr lang="en-US" dirty="0"/>
              <a:t>Like this #2</a:t>
            </a:r>
          </a:p>
          <a:p>
            <a:endParaRPr lang="en-US" dirty="0"/>
          </a:p>
          <a:p>
            <a:r>
              <a:rPr lang="en-US" dirty="0"/>
              <a:t>And on the screen #3</a:t>
            </a:r>
          </a:p>
          <a:p>
            <a:endParaRPr lang="en-US" dirty="0"/>
          </a:p>
          <a:p>
            <a:r>
              <a:rPr lang="en-US" dirty="0"/>
              <a:t>Whoa! That’s italics! Mrs. Davidson says emphasis can be expressed with italics or bold. Looks like the browser is using italics by default, though we could manually style it if we wanted.</a:t>
            </a:r>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1510154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a:solidFill>
                  <a:schemeClr val="bg1"/>
                </a:solidFill>
                <a:effectLst>
                  <a:outerShdw blurRad="38100" dist="38100" dir="2700000" algn="tl">
                    <a:srgbClr val="000000">
                      <a:alpha val="43137"/>
                    </a:srgbClr>
                  </a:outerShdw>
                </a:effectLst>
                <a:latin typeface="Palatino Linotype" panose="02040502050505030304" pitchFamily="18" charset="0"/>
              </a:rPr>
              <a:t>Using HTML5 </a:t>
            </a:r>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and CSS3</a:t>
            </a: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www.w3schools.com/html/html_entities.asp"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w3schools.com/html/html_blocks.as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hyperlink" Target="http://www.echoecho.com/htmllists01.ht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Quotes, Blocks, and Lists</a:t>
            </a:r>
          </a:p>
        </p:txBody>
      </p:sp>
      <p:sp>
        <p:nvSpPr>
          <p:cNvPr id="3" name="Content Placeholder 2"/>
          <p:cNvSpPr>
            <a:spLocks noGrp="1"/>
          </p:cNvSpPr>
          <p:nvPr>
            <p:ph idx="1"/>
          </p:nvPr>
        </p:nvSpPr>
        <p:spPr>
          <a:xfrm>
            <a:off x="304800" y="1200151"/>
            <a:ext cx="4419600" cy="2590799"/>
          </a:xfrm>
        </p:spPr>
        <p:txBody>
          <a:bodyPr>
            <a:normAutofit/>
          </a:bodyPr>
          <a:lstStyle/>
          <a:p>
            <a:pPr>
              <a:buFont typeface="Arial" charset="0"/>
              <a:buChar char="•"/>
            </a:pPr>
            <a:r>
              <a:rPr lang="en-US" dirty="0"/>
              <a:t>The &lt;q&gt; element</a:t>
            </a:r>
          </a:p>
          <a:p>
            <a:pPr>
              <a:buFont typeface="Arial" charset="0"/>
              <a:buChar char="•"/>
            </a:pPr>
            <a:r>
              <a:rPr lang="en-US" dirty="0"/>
              <a:t>The &lt;blockquote&gt; element</a:t>
            </a:r>
          </a:p>
          <a:p>
            <a:pPr>
              <a:buFont typeface="Arial" charset="0"/>
              <a:buChar char="•"/>
            </a:pPr>
            <a:r>
              <a:rPr lang="en-US" dirty="0"/>
              <a:t>Block vs Inline</a:t>
            </a:r>
          </a:p>
          <a:p>
            <a:pPr>
              <a:buFont typeface="Arial" charset="0"/>
              <a:buChar char="•"/>
            </a:pPr>
            <a:r>
              <a:rPr lang="en-US" dirty="0"/>
              <a:t>Lists</a:t>
            </a:r>
          </a:p>
          <a:p>
            <a:pPr>
              <a:buFont typeface="Arial" charset="0"/>
              <a:buChar char="•"/>
            </a:pPr>
            <a:r>
              <a:rPr lang="en-US" dirty="0"/>
              <a:t>Entities</a:t>
            </a:r>
          </a:p>
          <a:p>
            <a:pPr>
              <a:buFont typeface="Arial" charset="0"/>
              <a:buChar char="•"/>
            </a:pP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9800" y="1733550"/>
            <a:ext cx="4013200" cy="2257425"/>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and Inline</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10</a:t>
            </a:fld>
            <a:endParaRPr lang="en-US" dirty="0"/>
          </a:p>
        </p:txBody>
      </p:sp>
      <p:sp>
        <p:nvSpPr>
          <p:cNvPr id="3" name="Rectangle 2"/>
          <p:cNvSpPr/>
          <p:nvPr/>
        </p:nvSpPr>
        <p:spPr>
          <a:xfrm>
            <a:off x="685800" y="742950"/>
            <a:ext cx="3581400" cy="4099718"/>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895350"/>
            <a:ext cx="3200400" cy="40722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838200" y="1574299"/>
            <a:ext cx="3200400" cy="36933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838200" y="2269032"/>
            <a:ext cx="3200400" cy="104661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865762" y="895350"/>
            <a:ext cx="685800" cy="369332"/>
          </a:xfrm>
          <a:prstGeom prst="rect">
            <a:avLst/>
          </a:prstGeom>
          <a:noFill/>
        </p:spPr>
        <p:txBody>
          <a:bodyPr wrap="square" rtlCol="0">
            <a:spAutoFit/>
          </a:bodyPr>
          <a:lstStyle/>
          <a:p>
            <a:r>
              <a:rPr lang="en-US" dirty="0"/>
              <a:t>h1</a:t>
            </a:r>
          </a:p>
        </p:txBody>
      </p:sp>
      <p:sp>
        <p:nvSpPr>
          <p:cNvPr id="11" name="TextBox 10"/>
          <p:cNvSpPr txBox="1"/>
          <p:nvPr/>
        </p:nvSpPr>
        <p:spPr>
          <a:xfrm>
            <a:off x="860898" y="1574299"/>
            <a:ext cx="685800" cy="369332"/>
          </a:xfrm>
          <a:prstGeom prst="rect">
            <a:avLst/>
          </a:prstGeom>
          <a:noFill/>
        </p:spPr>
        <p:txBody>
          <a:bodyPr wrap="square" rtlCol="0">
            <a:spAutoFit/>
          </a:bodyPr>
          <a:lstStyle/>
          <a:p>
            <a:r>
              <a:rPr lang="en-US" dirty="0"/>
              <a:t>h2</a:t>
            </a:r>
          </a:p>
        </p:txBody>
      </p:sp>
      <p:sp>
        <p:nvSpPr>
          <p:cNvPr id="12" name="TextBox 11"/>
          <p:cNvSpPr txBox="1"/>
          <p:nvPr/>
        </p:nvSpPr>
        <p:spPr>
          <a:xfrm>
            <a:off x="789562" y="2195177"/>
            <a:ext cx="685800" cy="369332"/>
          </a:xfrm>
          <a:prstGeom prst="rect">
            <a:avLst/>
          </a:prstGeom>
          <a:noFill/>
        </p:spPr>
        <p:txBody>
          <a:bodyPr wrap="square" rtlCol="0">
            <a:spAutoFit/>
          </a:bodyPr>
          <a:lstStyle/>
          <a:p>
            <a:r>
              <a:rPr lang="en-US" dirty="0"/>
              <a:t>p</a:t>
            </a:r>
          </a:p>
        </p:txBody>
      </p:sp>
      <p:sp>
        <p:nvSpPr>
          <p:cNvPr id="13" name="Rectangle: Rounded Corners 12"/>
          <p:cNvSpPr/>
          <p:nvPr/>
        </p:nvSpPr>
        <p:spPr>
          <a:xfrm>
            <a:off x="960606" y="2670441"/>
            <a:ext cx="1905000" cy="376180"/>
          </a:xfrm>
          <a:prstGeom prst="round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066800" y="2673865"/>
            <a:ext cx="1646406" cy="369332"/>
          </a:xfrm>
          <a:prstGeom prst="rect">
            <a:avLst/>
          </a:prstGeom>
          <a:noFill/>
        </p:spPr>
        <p:txBody>
          <a:bodyPr wrap="square" rtlCol="0">
            <a:spAutoFit/>
          </a:bodyPr>
          <a:lstStyle/>
          <a:p>
            <a:r>
              <a:rPr lang="en-US" dirty="0"/>
              <a:t>q</a:t>
            </a:r>
          </a:p>
        </p:txBody>
      </p:sp>
      <p:sp>
        <p:nvSpPr>
          <p:cNvPr id="9" name="Rectangle: Rounded Corners 8"/>
          <p:cNvSpPr/>
          <p:nvPr/>
        </p:nvSpPr>
        <p:spPr>
          <a:xfrm>
            <a:off x="1527851" y="2736521"/>
            <a:ext cx="1066800" cy="24401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24000" y="2651560"/>
            <a:ext cx="565825" cy="369332"/>
          </a:xfrm>
          <a:prstGeom prst="rect">
            <a:avLst/>
          </a:prstGeom>
          <a:noFill/>
        </p:spPr>
        <p:txBody>
          <a:bodyPr wrap="square" rtlCol="0">
            <a:spAutoFit/>
          </a:bodyPr>
          <a:lstStyle/>
          <a:p>
            <a:r>
              <a:rPr lang="en-US" dirty="0" err="1"/>
              <a:t>em</a:t>
            </a:r>
            <a:endParaRPr lang="en-US" dirty="0"/>
          </a:p>
        </p:txBody>
      </p:sp>
      <p:sp>
        <p:nvSpPr>
          <p:cNvPr id="16" name="Rectangle: Rounded Corners 15"/>
          <p:cNvSpPr/>
          <p:nvPr/>
        </p:nvSpPr>
        <p:spPr>
          <a:xfrm>
            <a:off x="3095827" y="2670441"/>
            <a:ext cx="790373" cy="376180"/>
          </a:xfrm>
          <a:prstGeom prst="roundRect">
            <a:avLst/>
          </a:prstGeom>
          <a:solidFill>
            <a:schemeClr val="accent2">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160274" y="2670441"/>
            <a:ext cx="573526" cy="369332"/>
          </a:xfrm>
          <a:prstGeom prst="rect">
            <a:avLst/>
          </a:prstGeom>
          <a:noFill/>
        </p:spPr>
        <p:txBody>
          <a:bodyPr wrap="square" rtlCol="0">
            <a:spAutoFit/>
          </a:bodyPr>
          <a:lstStyle/>
          <a:p>
            <a:r>
              <a:rPr lang="en-US" dirty="0" err="1"/>
              <a:t>img</a:t>
            </a:r>
            <a:endParaRPr lang="en-US" dirty="0"/>
          </a:p>
        </p:txBody>
      </p:sp>
      <p:sp>
        <p:nvSpPr>
          <p:cNvPr id="18" name="Rectangle 17"/>
          <p:cNvSpPr/>
          <p:nvPr/>
        </p:nvSpPr>
        <p:spPr>
          <a:xfrm>
            <a:off x="840226" y="3641048"/>
            <a:ext cx="3198373" cy="104661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838200" y="3662342"/>
            <a:ext cx="1371600" cy="369332"/>
          </a:xfrm>
          <a:prstGeom prst="rect">
            <a:avLst/>
          </a:prstGeom>
          <a:noFill/>
        </p:spPr>
        <p:txBody>
          <a:bodyPr wrap="square" rtlCol="0">
            <a:spAutoFit/>
          </a:bodyPr>
          <a:lstStyle/>
          <a:p>
            <a:r>
              <a:rPr lang="en-US" dirty="0"/>
              <a:t>blockquote</a:t>
            </a:r>
          </a:p>
        </p:txBody>
      </p:sp>
      <p:sp>
        <p:nvSpPr>
          <p:cNvPr id="20" name="Rectangle: Rounded Corners 19"/>
          <p:cNvSpPr/>
          <p:nvPr/>
        </p:nvSpPr>
        <p:spPr>
          <a:xfrm>
            <a:off x="1066800" y="4195146"/>
            <a:ext cx="1066800" cy="24401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051397" y="4097438"/>
            <a:ext cx="565825" cy="369332"/>
          </a:xfrm>
          <a:prstGeom prst="rect">
            <a:avLst/>
          </a:prstGeom>
          <a:noFill/>
        </p:spPr>
        <p:txBody>
          <a:bodyPr wrap="square" rtlCol="0">
            <a:spAutoFit/>
          </a:bodyPr>
          <a:lstStyle/>
          <a:p>
            <a:r>
              <a:rPr lang="en-US" dirty="0" err="1"/>
              <a:t>em</a:t>
            </a:r>
            <a:endParaRPr lang="en-US" dirty="0"/>
          </a:p>
        </p:txBody>
      </p:sp>
      <p:sp>
        <p:nvSpPr>
          <p:cNvPr id="22" name="Arrow: Bent-Up 21"/>
          <p:cNvSpPr/>
          <p:nvPr/>
        </p:nvSpPr>
        <p:spPr>
          <a:xfrm rot="10800000" flipH="1">
            <a:off x="916782" y="3440905"/>
            <a:ext cx="76200" cy="76201"/>
          </a:xfrm>
          <a:prstGeom prst="ben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3" name="TextBox 22"/>
          <p:cNvSpPr txBox="1"/>
          <p:nvPr/>
        </p:nvSpPr>
        <p:spPr>
          <a:xfrm>
            <a:off x="954729" y="3349190"/>
            <a:ext cx="502596" cy="215444"/>
          </a:xfrm>
          <a:prstGeom prst="rect">
            <a:avLst/>
          </a:prstGeom>
          <a:noFill/>
        </p:spPr>
        <p:txBody>
          <a:bodyPr wrap="square" rtlCol="0">
            <a:spAutoFit/>
          </a:bodyPr>
          <a:lstStyle/>
          <a:p>
            <a:r>
              <a:rPr lang="en-US" sz="800" dirty="0">
                <a:solidFill>
                  <a:srgbClr val="FF0000"/>
                </a:solidFill>
              </a:rPr>
              <a:t>Return</a:t>
            </a:r>
          </a:p>
        </p:txBody>
      </p:sp>
      <p:sp>
        <p:nvSpPr>
          <p:cNvPr id="24" name="Arrow: Bent-Up 23"/>
          <p:cNvSpPr/>
          <p:nvPr/>
        </p:nvSpPr>
        <p:spPr>
          <a:xfrm rot="10800000" flipH="1">
            <a:off x="907257" y="1393030"/>
            <a:ext cx="76200" cy="76201"/>
          </a:xfrm>
          <a:prstGeom prst="ben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5" name="TextBox 24"/>
          <p:cNvSpPr txBox="1"/>
          <p:nvPr/>
        </p:nvSpPr>
        <p:spPr>
          <a:xfrm>
            <a:off x="945204" y="1301315"/>
            <a:ext cx="502596" cy="215444"/>
          </a:xfrm>
          <a:prstGeom prst="rect">
            <a:avLst/>
          </a:prstGeom>
          <a:noFill/>
        </p:spPr>
        <p:txBody>
          <a:bodyPr wrap="square" rtlCol="0">
            <a:spAutoFit/>
          </a:bodyPr>
          <a:lstStyle/>
          <a:p>
            <a:r>
              <a:rPr lang="en-US" sz="800" dirty="0">
                <a:solidFill>
                  <a:srgbClr val="FF0000"/>
                </a:solidFill>
              </a:rPr>
              <a:t>Return</a:t>
            </a:r>
          </a:p>
        </p:txBody>
      </p:sp>
      <p:sp>
        <p:nvSpPr>
          <p:cNvPr id="26" name="Arrow: Bent-Up 25"/>
          <p:cNvSpPr/>
          <p:nvPr/>
        </p:nvSpPr>
        <p:spPr>
          <a:xfrm rot="10800000" flipH="1">
            <a:off x="916782" y="2078830"/>
            <a:ext cx="76200" cy="76201"/>
          </a:xfrm>
          <a:prstGeom prst="ben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7" name="TextBox 26"/>
          <p:cNvSpPr txBox="1"/>
          <p:nvPr/>
        </p:nvSpPr>
        <p:spPr>
          <a:xfrm>
            <a:off x="954729" y="1987115"/>
            <a:ext cx="502596" cy="215444"/>
          </a:xfrm>
          <a:prstGeom prst="rect">
            <a:avLst/>
          </a:prstGeom>
          <a:noFill/>
        </p:spPr>
        <p:txBody>
          <a:bodyPr wrap="square" rtlCol="0">
            <a:spAutoFit/>
          </a:bodyPr>
          <a:lstStyle/>
          <a:p>
            <a:r>
              <a:rPr lang="en-US" sz="800" dirty="0">
                <a:solidFill>
                  <a:srgbClr val="FF0000"/>
                </a:solidFill>
              </a:rPr>
              <a:t>Return</a:t>
            </a:r>
          </a:p>
        </p:txBody>
      </p:sp>
      <p:sp>
        <p:nvSpPr>
          <p:cNvPr id="28" name="TextBox 27"/>
          <p:cNvSpPr txBox="1"/>
          <p:nvPr/>
        </p:nvSpPr>
        <p:spPr>
          <a:xfrm>
            <a:off x="4953000" y="1190761"/>
            <a:ext cx="3048000" cy="1200329"/>
          </a:xfrm>
          <a:prstGeom prst="rect">
            <a:avLst/>
          </a:prstGeom>
          <a:noFill/>
        </p:spPr>
        <p:txBody>
          <a:bodyPr wrap="square" rtlCol="0">
            <a:spAutoFit/>
          </a:bodyPr>
          <a:lstStyle/>
          <a:p>
            <a:r>
              <a:rPr lang="en-US" dirty="0"/>
              <a:t>Block elements have breaks above and below them.</a:t>
            </a:r>
          </a:p>
          <a:p>
            <a:r>
              <a:rPr lang="en-US" dirty="0"/>
              <a:t>Elements like &lt;h1&gt;, &lt;h2&gt;, &lt;p&gt;, &lt;blockquote&gt;, and others.</a:t>
            </a:r>
          </a:p>
        </p:txBody>
      </p:sp>
      <p:sp>
        <p:nvSpPr>
          <p:cNvPr id="29" name="TextBox 28"/>
          <p:cNvSpPr txBox="1"/>
          <p:nvPr/>
        </p:nvSpPr>
        <p:spPr>
          <a:xfrm>
            <a:off x="4953000" y="2862301"/>
            <a:ext cx="3048000" cy="1200329"/>
          </a:xfrm>
          <a:prstGeom prst="rect">
            <a:avLst/>
          </a:prstGeom>
          <a:noFill/>
        </p:spPr>
        <p:txBody>
          <a:bodyPr wrap="square" rtlCol="0">
            <a:spAutoFit/>
          </a:bodyPr>
          <a:lstStyle/>
          <a:p>
            <a:r>
              <a:rPr lang="en-US" dirty="0"/>
              <a:t>Inline elements flow left to right and wrap to next line.</a:t>
            </a:r>
          </a:p>
          <a:p>
            <a:r>
              <a:rPr lang="en-US" dirty="0"/>
              <a:t>Elements like &lt;q&gt;, &lt;</a:t>
            </a:r>
            <a:r>
              <a:rPr lang="en-US" dirty="0" err="1"/>
              <a:t>em</a:t>
            </a:r>
            <a:r>
              <a:rPr lang="en-US" dirty="0"/>
              <a:t>&gt;, &lt;</a:t>
            </a:r>
            <a:r>
              <a:rPr lang="en-US" dirty="0" err="1"/>
              <a:t>img</a:t>
            </a:r>
            <a:r>
              <a:rPr lang="en-US" dirty="0"/>
              <a:t>&gt; and others.</a:t>
            </a:r>
          </a:p>
        </p:txBody>
      </p:sp>
    </p:spTree>
    <p:extLst>
      <p:ext uri="{BB962C8B-B14F-4D97-AF65-F5344CB8AC3E}">
        <p14:creationId xmlns:p14="http://schemas.microsoft.com/office/powerpoint/2010/main" val="82889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fade">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0" end="0"/>
                                            </p:txEl>
                                          </p:spTgt>
                                        </p:tgtEl>
                                        <p:attrNameLst>
                                          <p:attrName>style.visibility</p:attrName>
                                        </p:attrNameLst>
                                      </p:cBhvr>
                                      <p:to>
                                        <p:strVal val="visible"/>
                                      </p:to>
                                    </p:set>
                                    <p:animEffect transition="in" filter="fade">
                                      <p:cBhvr>
                                        <p:cTn id="17" dur="500"/>
                                        <p:tgtEl>
                                          <p:spTgt spid="2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1" end="1"/>
                                            </p:txEl>
                                          </p:spTgt>
                                        </p:tgtEl>
                                        <p:attrNameLst>
                                          <p:attrName>style.visibility</p:attrName>
                                        </p:attrNameLst>
                                      </p:cBhvr>
                                      <p:to>
                                        <p:strVal val="visible"/>
                                      </p:to>
                                    </p:set>
                                    <p:animEffect transition="in" filter="fade">
                                      <p:cBhvr>
                                        <p:cTn id="22" dur="500"/>
                                        <p:tgtEl>
                                          <p:spTgt spid="2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9" grpId="0" animBg="1"/>
      <p:bldP spid="15" grpId="0"/>
      <p:bldP spid="16" grpId="0" animBg="1"/>
      <p:bldP spid="17" grpId="0"/>
      <p:bldP spid="20" grpId="0" animBg="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Break</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11</a:t>
            </a:fld>
            <a:endParaRPr lang="en-US" dirty="0"/>
          </a:p>
        </p:txBody>
      </p:sp>
      <p:sp>
        <p:nvSpPr>
          <p:cNvPr id="5" name="TextBox 4"/>
          <p:cNvSpPr txBox="1"/>
          <p:nvPr/>
        </p:nvSpPr>
        <p:spPr>
          <a:xfrm>
            <a:off x="838200" y="895350"/>
            <a:ext cx="6324600" cy="981423"/>
          </a:xfrm>
          <a:prstGeom prst="rect">
            <a:avLst/>
          </a:prstGeom>
          <a:noFill/>
        </p:spPr>
        <p:txBody>
          <a:bodyPr wrap="square" rtlCol="0">
            <a:spAutoFit/>
          </a:bodyPr>
          <a:lstStyle/>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This</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3F7F7F"/>
                </a:solidFill>
                <a:latin typeface="Consolas" panose="020B0609020204030204" pitchFamily="49" charset="0"/>
                <a:ea typeface="Calibri" panose="020F0502020204030204" pitchFamily="34" charset="0"/>
                <a:cs typeface="Consolas" panose="020B0609020204030204" pitchFamily="49" charset="0"/>
              </a:rPr>
              <a:t>br</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is</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3F7F7F"/>
                </a:solidFill>
                <a:latin typeface="Consolas" panose="020B0609020204030204" pitchFamily="49" charset="0"/>
                <a:ea typeface="Calibri" panose="020F0502020204030204" pitchFamily="34" charset="0"/>
                <a:cs typeface="Consolas" panose="020B0609020204030204" pitchFamily="49" charset="0"/>
              </a:rPr>
              <a:t>br</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 long, long, </a:t>
            </a: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long line of inline text with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 few manual breaks</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3F7F7F"/>
                </a:solidFill>
                <a:latin typeface="Consolas" panose="020B0609020204030204" pitchFamily="49" charset="0"/>
                <a:ea typeface="Calibri" panose="020F0502020204030204" pitchFamily="34" charset="0"/>
                <a:cs typeface="Consolas" panose="020B0609020204030204" pitchFamily="49" charset="0"/>
              </a:rPr>
              <a:t>br</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in it.</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457200" y="2343150"/>
            <a:ext cx="2901082" cy="1828800"/>
          </a:xfrm>
          <a:prstGeom prst="rect">
            <a:avLst/>
          </a:prstGeom>
          <a:ln>
            <a:solidFill>
              <a:schemeClr val="accent3">
                <a:lumMod val="50000"/>
              </a:schemeClr>
            </a:solidFill>
          </a:ln>
        </p:spPr>
      </p:pic>
      <p:pic>
        <p:nvPicPr>
          <p:cNvPr id="7" name="Picture 6"/>
          <p:cNvPicPr>
            <a:picLocks noChangeAspect="1"/>
          </p:cNvPicPr>
          <p:nvPr/>
        </p:nvPicPr>
        <p:blipFill>
          <a:blip r:embed="rId4"/>
          <a:stretch>
            <a:fillRect/>
          </a:stretch>
        </p:blipFill>
        <p:spPr>
          <a:xfrm>
            <a:off x="6667912" y="2343149"/>
            <a:ext cx="1980787" cy="1847849"/>
          </a:xfrm>
          <a:prstGeom prst="rect">
            <a:avLst/>
          </a:prstGeom>
          <a:ln>
            <a:solidFill>
              <a:schemeClr val="accent3">
                <a:lumMod val="50000"/>
              </a:schemeClr>
            </a:solidFill>
          </a:ln>
        </p:spPr>
      </p:pic>
      <p:pic>
        <p:nvPicPr>
          <p:cNvPr id="8" name="Picture 7"/>
          <p:cNvPicPr>
            <a:picLocks noChangeAspect="1"/>
          </p:cNvPicPr>
          <p:nvPr/>
        </p:nvPicPr>
        <p:blipFill>
          <a:blip r:embed="rId5"/>
          <a:stretch>
            <a:fillRect/>
          </a:stretch>
        </p:blipFill>
        <p:spPr>
          <a:xfrm>
            <a:off x="3733800" y="2343149"/>
            <a:ext cx="2605599" cy="1847849"/>
          </a:xfrm>
          <a:prstGeom prst="rect">
            <a:avLst/>
          </a:prstGeom>
          <a:ln>
            <a:solidFill>
              <a:schemeClr val="accent3">
                <a:lumMod val="50000"/>
              </a:schemeClr>
            </a:solidFill>
          </a:ln>
        </p:spPr>
      </p:pic>
      <p:sp>
        <p:nvSpPr>
          <p:cNvPr id="9" name="Rectangle 8"/>
          <p:cNvSpPr/>
          <p:nvPr/>
        </p:nvSpPr>
        <p:spPr>
          <a:xfrm>
            <a:off x="1771650" y="923925"/>
            <a:ext cx="600075"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Bent-Up 9"/>
          <p:cNvSpPr/>
          <p:nvPr/>
        </p:nvSpPr>
        <p:spPr>
          <a:xfrm rot="10800000" flipH="1">
            <a:off x="745332" y="3002755"/>
            <a:ext cx="76200" cy="76201"/>
          </a:xfrm>
          <a:prstGeom prst="ben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1" name="Straight Arrow Connector 10"/>
          <p:cNvCxnSpPr>
            <a:cxnSpLocks/>
          </p:cNvCxnSpPr>
          <p:nvPr/>
        </p:nvCxnSpPr>
        <p:spPr>
          <a:xfrm flipH="1">
            <a:off x="838200" y="1276002"/>
            <a:ext cx="1233488" cy="1726753"/>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Arrow: Bent-Up 13"/>
          <p:cNvSpPr/>
          <p:nvPr/>
        </p:nvSpPr>
        <p:spPr>
          <a:xfrm rot="10800000" flipH="1">
            <a:off x="6155532" y="3231355"/>
            <a:ext cx="76200" cy="76201"/>
          </a:xfrm>
          <a:prstGeom prst="ben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51862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Void Elements</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12</a:t>
            </a:fld>
            <a:endParaRPr lang="en-US" dirty="0"/>
          </a:p>
        </p:txBody>
      </p:sp>
      <p:sp>
        <p:nvSpPr>
          <p:cNvPr id="5" name="TextBox 4"/>
          <p:cNvSpPr txBox="1"/>
          <p:nvPr/>
        </p:nvSpPr>
        <p:spPr>
          <a:xfrm>
            <a:off x="742950" y="1885950"/>
            <a:ext cx="6324600" cy="646331"/>
          </a:xfrm>
          <a:prstGeom prst="rect">
            <a:avLst/>
          </a:prstGeom>
          <a:noFill/>
        </p:spPr>
        <p:txBody>
          <a:bodyPr wrap="square" rtlCol="0">
            <a:spAutoFit/>
          </a:bodyPr>
          <a:lstStyle/>
          <a:p>
            <a:r>
              <a:rPr lang="en-US" dirty="0"/>
              <a:t>Elements like </a:t>
            </a:r>
            <a:r>
              <a:rPr lang="en-US" dirty="0">
                <a:solidFill>
                  <a:srgbClr val="008080"/>
                </a:solidFill>
              </a:rPr>
              <a:t>&lt;h2&gt; </a:t>
            </a:r>
            <a:r>
              <a:rPr lang="en-US" dirty="0"/>
              <a:t>and </a:t>
            </a:r>
            <a:r>
              <a:rPr lang="en-US" dirty="0">
                <a:solidFill>
                  <a:schemeClr val="accent5">
                    <a:lumMod val="75000"/>
                  </a:schemeClr>
                </a:solidFill>
              </a:rPr>
              <a:t>&lt;q&gt;</a:t>
            </a:r>
            <a:r>
              <a:rPr lang="en-US" dirty="0"/>
              <a:t> have content. They have a beginning and a matching ending tag.</a:t>
            </a:r>
          </a:p>
        </p:txBody>
      </p:sp>
      <p:sp>
        <p:nvSpPr>
          <p:cNvPr id="6" name="TextBox 5"/>
          <p:cNvSpPr txBox="1"/>
          <p:nvPr/>
        </p:nvSpPr>
        <p:spPr>
          <a:xfrm>
            <a:off x="742950" y="1047750"/>
            <a:ext cx="6324600" cy="646331"/>
          </a:xfrm>
          <a:prstGeom prst="rect">
            <a:avLst/>
          </a:prstGeom>
          <a:noFill/>
        </p:spPr>
        <p:txBody>
          <a:bodyPr wrap="square" rtlCol="0">
            <a:spAutoFit/>
          </a:bodyPr>
          <a:lstStyle/>
          <a:p>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What People Are Saying</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p>
          <a:p>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&lt;q&gt;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This place is great!</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q</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dirty="0">
              <a:solidFill>
                <a:srgbClr val="000000"/>
              </a:solidFill>
              <a:latin typeface="Consolas" panose="020B0609020204030204" pitchFamily="49" charset="0"/>
              <a:ea typeface="Calibri" panose="020F0502020204030204" pitchFamily="34" charset="0"/>
              <a:cs typeface="Consolas" panose="020B0609020204030204" pitchFamily="49" charset="0"/>
            </a:endParaRPr>
          </a:p>
        </p:txBody>
      </p:sp>
      <p:sp>
        <p:nvSpPr>
          <p:cNvPr id="7" name="TextBox 6"/>
          <p:cNvSpPr txBox="1"/>
          <p:nvPr/>
        </p:nvSpPr>
        <p:spPr>
          <a:xfrm>
            <a:off x="742950" y="2724150"/>
            <a:ext cx="6324600" cy="665695"/>
          </a:xfrm>
          <a:prstGeom prst="rect">
            <a:avLst/>
          </a:prstGeom>
          <a:noFill/>
        </p:spPr>
        <p:txBody>
          <a:bodyPr wrap="square" rtlCol="0">
            <a:spAutoFit/>
          </a:bodyPr>
          <a:lstStyle/>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008080"/>
                </a:solidFill>
                <a:latin typeface="Consolas" panose="020B0609020204030204" pitchFamily="49" charset="0"/>
                <a:ea typeface="Calibri" panose="020F0502020204030204" pitchFamily="34" charset="0"/>
                <a:cs typeface="Consolas" panose="020B0609020204030204" pitchFamily="49" charset="0"/>
              </a:rPr>
              <a:t>img</a:t>
            </a:r>
            <a:r>
              <a:rPr lang="en-US" dirty="0">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7F007F"/>
                </a:solidFill>
                <a:latin typeface="Consolas" panose="020B0609020204030204" pitchFamily="49" charset="0"/>
                <a:ea typeface="Calibri" panose="020F0502020204030204" pitchFamily="34" charset="0"/>
                <a:cs typeface="Consolas" panose="020B0609020204030204" pitchFamily="49" charset="0"/>
              </a:rPr>
              <a:t>src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a:solidFill>
                  <a:srgbClr val="2A00FF"/>
                </a:solidFill>
                <a:latin typeface="Consolas" panose="020B0609020204030204" pitchFamily="49" charset="0"/>
                <a:ea typeface="Calibri" panose="020F0502020204030204" pitchFamily="34" charset="0"/>
                <a:cs typeface="Consolas" panose="020B0609020204030204" pitchFamily="49" charset="0"/>
              </a:rPr>
              <a:t>"store.jpg"</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p>
          <a:p>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008080"/>
                </a:solidFill>
                <a:latin typeface="Consolas" panose="020B0609020204030204" pitchFamily="49" charset="0"/>
                <a:ea typeface="Calibri" panose="020F0502020204030204" pitchFamily="34" charset="0"/>
                <a:cs typeface="Consolas" panose="020B0609020204030204" pitchFamily="49" charset="0"/>
              </a:rPr>
              <a:t>br</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dirty="0">
              <a:solidFill>
                <a:srgbClr val="000000"/>
              </a:solidFill>
              <a:latin typeface="Consolas" panose="020B0609020204030204" pitchFamily="49" charset="0"/>
              <a:ea typeface="Calibri" panose="020F0502020204030204" pitchFamily="34" charset="0"/>
              <a:cs typeface="Consolas" panose="020B0609020204030204" pitchFamily="49" charset="0"/>
            </a:endParaRPr>
          </a:p>
        </p:txBody>
      </p:sp>
      <p:sp>
        <p:nvSpPr>
          <p:cNvPr id="8" name="TextBox 7"/>
          <p:cNvSpPr txBox="1"/>
          <p:nvPr/>
        </p:nvSpPr>
        <p:spPr>
          <a:xfrm>
            <a:off x="742950" y="3486150"/>
            <a:ext cx="6324600" cy="1200329"/>
          </a:xfrm>
          <a:prstGeom prst="rect">
            <a:avLst/>
          </a:prstGeom>
          <a:noFill/>
        </p:spPr>
        <p:txBody>
          <a:bodyPr wrap="square" rtlCol="0">
            <a:spAutoFit/>
          </a:bodyPr>
          <a:lstStyle/>
          <a:p>
            <a:r>
              <a:rPr lang="en-US" dirty="0"/>
              <a:t>Elements like </a:t>
            </a:r>
            <a:r>
              <a:rPr lang="en-US" dirty="0">
                <a:solidFill>
                  <a:srgbClr val="008080"/>
                </a:solidFill>
              </a:rPr>
              <a:t>&lt;</a:t>
            </a:r>
            <a:r>
              <a:rPr lang="en-US" dirty="0" err="1">
                <a:solidFill>
                  <a:srgbClr val="008080"/>
                </a:solidFill>
              </a:rPr>
              <a:t>img</a:t>
            </a:r>
            <a:r>
              <a:rPr lang="en-US" dirty="0">
                <a:solidFill>
                  <a:srgbClr val="008080"/>
                </a:solidFill>
              </a:rPr>
              <a:t>&gt; </a:t>
            </a:r>
            <a:r>
              <a:rPr lang="en-US" dirty="0"/>
              <a:t>and </a:t>
            </a:r>
            <a:r>
              <a:rPr lang="en-US" dirty="0">
                <a:solidFill>
                  <a:schemeClr val="accent5">
                    <a:lumMod val="75000"/>
                  </a:schemeClr>
                </a:solidFill>
              </a:rPr>
              <a:t>&lt;</a:t>
            </a:r>
            <a:r>
              <a:rPr lang="en-US" dirty="0" err="1">
                <a:solidFill>
                  <a:schemeClr val="accent5">
                    <a:lumMod val="75000"/>
                  </a:schemeClr>
                </a:solidFill>
              </a:rPr>
              <a:t>br</a:t>
            </a:r>
            <a:r>
              <a:rPr lang="en-US" dirty="0">
                <a:solidFill>
                  <a:schemeClr val="accent5">
                    <a:lumMod val="75000"/>
                  </a:schemeClr>
                </a:solidFill>
              </a:rPr>
              <a:t>&gt;</a:t>
            </a:r>
            <a:r>
              <a:rPr lang="en-US" dirty="0"/>
              <a:t> have no content. They have no closing tag.</a:t>
            </a:r>
          </a:p>
          <a:p>
            <a:endParaRPr lang="en-US" dirty="0"/>
          </a:p>
          <a:p>
            <a:r>
              <a:rPr lang="en-US" dirty="0"/>
              <a:t>We call these “void elements”.</a:t>
            </a:r>
          </a:p>
        </p:txBody>
      </p:sp>
    </p:spTree>
    <p:extLst>
      <p:ext uri="{BB962C8B-B14F-4D97-AF65-F5344CB8AC3E}">
        <p14:creationId xmlns:p14="http://schemas.microsoft.com/office/powerpoint/2010/main" val="16588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500"/>
                                        <p:tgtEl>
                                          <p:spTgt spid="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Employees</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13</a:t>
            </a:fld>
            <a:endParaRPr lang="en-US" dirty="0"/>
          </a:p>
        </p:txBody>
      </p:sp>
      <p:sp>
        <p:nvSpPr>
          <p:cNvPr id="5" name="TextBox 4"/>
          <p:cNvSpPr txBox="1"/>
          <p:nvPr/>
        </p:nvSpPr>
        <p:spPr>
          <a:xfrm>
            <a:off x="1409700" y="770435"/>
            <a:ext cx="6324600" cy="369332"/>
          </a:xfrm>
          <a:prstGeom prst="rect">
            <a:avLst/>
          </a:prstGeom>
          <a:noFill/>
        </p:spPr>
        <p:txBody>
          <a:bodyPr wrap="square" rtlCol="0">
            <a:spAutoFit/>
          </a:bodyPr>
          <a:lstStyle/>
          <a:p>
            <a:r>
              <a:rPr lang="en-US" dirty="0"/>
              <a:t>Add a list of Rusty Ruler student-workers to the </a:t>
            </a:r>
            <a:r>
              <a:rPr lang="en-US" i="1" dirty="0"/>
              <a:t>about</a:t>
            </a:r>
            <a:r>
              <a:rPr lang="en-US" dirty="0"/>
              <a:t> page.</a:t>
            </a:r>
          </a:p>
        </p:txBody>
      </p:sp>
      <p:pic>
        <p:nvPicPr>
          <p:cNvPr id="3" name="Picture 2"/>
          <p:cNvPicPr>
            <a:picLocks noChangeAspect="1"/>
          </p:cNvPicPr>
          <p:nvPr/>
        </p:nvPicPr>
        <p:blipFill>
          <a:blip r:embed="rId3"/>
          <a:stretch>
            <a:fillRect/>
          </a:stretch>
        </p:blipFill>
        <p:spPr>
          <a:xfrm>
            <a:off x="5554924" y="1281551"/>
            <a:ext cx="2962275" cy="1753888"/>
          </a:xfrm>
          <a:prstGeom prst="rect">
            <a:avLst/>
          </a:prstGeom>
          <a:ln>
            <a:solidFill>
              <a:schemeClr val="tx2"/>
            </a:solidFill>
          </a:ln>
        </p:spPr>
      </p:pic>
      <p:sp>
        <p:nvSpPr>
          <p:cNvPr id="6" name="TextBox 5"/>
          <p:cNvSpPr txBox="1"/>
          <p:nvPr/>
        </p:nvSpPr>
        <p:spPr>
          <a:xfrm>
            <a:off x="304800" y="1558330"/>
            <a:ext cx="3581400" cy="1200329"/>
          </a:xfrm>
          <a:prstGeom prst="rect">
            <a:avLst/>
          </a:prstGeom>
          <a:noFill/>
        </p:spPr>
        <p:txBody>
          <a:bodyPr wrap="square" rtlCol="0">
            <a:spAutoFit/>
          </a:bodyPr>
          <a:lstStyle/>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h2</a:t>
            </a:r>
            <a:r>
              <a:rPr lang="en-US" dirty="0">
                <a:solidFill>
                  <a:srgbClr val="008080"/>
                </a:solidFill>
                <a:latin typeface="Consolas" panose="020B0609020204030204" pitchFamily="49" charset="0"/>
              </a:rPr>
              <a:t>&gt;</a:t>
            </a:r>
            <a:r>
              <a:rPr lang="en-US" dirty="0">
                <a:solidFill>
                  <a:srgbClr val="000000"/>
                </a:solidFill>
                <a:latin typeface="Consolas" panose="020B0609020204030204" pitchFamily="49" charset="0"/>
              </a:rPr>
              <a:t>Student Employees</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h2</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p</a:t>
            </a:r>
            <a:r>
              <a:rPr lang="en-US" dirty="0">
                <a:solidFill>
                  <a:srgbClr val="008080"/>
                </a:solidFill>
                <a:latin typeface="Consolas" panose="020B0609020204030204" pitchFamily="49" charset="0"/>
              </a:rPr>
              <a:t>&gt;</a:t>
            </a:r>
            <a:r>
              <a:rPr lang="en-US" dirty="0">
                <a:solidFill>
                  <a:srgbClr val="000000"/>
                </a:solidFill>
                <a:latin typeface="Consolas" panose="020B0609020204030204" pitchFamily="49" charset="0"/>
              </a:rPr>
              <a:t>* Brad Morgan</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p</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p</a:t>
            </a:r>
            <a:r>
              <a:rPr lang="en-US" dirty="0">
                <a:solidFill>
                  <a:srgbClr val="008080"/>
                </a:solidFill>
                <a:latin typeface="Consolas" panose="020B0609020204030204" pitchFamily="49" charset="0"/>
              </a:rPr>
              <a:t>&gt;</a:t>
            </a:r>
            <a:r>
              <a:rPr lang="en-US" dirty="0">
                <a:solidFill>
                  <a:srgbClr val="000000"/>
                </a:solidFill>
                <a:latin typeface="Consolas" panose="020B0609020204030204" pitchFamily="49" charset="0"/>
              </a:rPr>
              <a:t>* Ann </a:t>
            </a:r>
            <a:r>
              <a:rPr lang="en-US" dirty="0" err="1">
                <a:solidFill>
                  <a:srgbClr val="000000"/>
                </a:solidFill>
                <a:latin typeface="Consolas" panose="020B0609020204030204" pitchFamily="49" charset="0"/>
              </a:rPr>
              <a:t>Rynes</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p</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p</a:t>
            </a:r>
            <a:r>
              <a:rPr lang="en-US" dirty="0">
                <a:solidFill>
                  <a:srgbClr val="008080"/>
                </a:solidFill>
                <a:latin typeface="Consolas" panose="020B0609020204030204" pitchFamily="49" charset="0"/>
              </a:rPr>
              <a:t>&gt;</a:t>
            </a:r>
            <a:r>
              <a:rPr lang="en-US" dirty="0">
                <a:solidFill>
                  <a:srgbClr val="000000"/>
                </a:solidFill>
                <a:latin typeface="Consolas" panose="020B0609020204030204" pitchFamily="49" charset="0"/>
              </a:rPr>
              <a:t>* Pat Howard</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p</a:t>
            </a:r>
            <a:r>
              <a:rPr lang="en-US" dirty="0">
                <a:solidFill>
                  <a:srgbClr val="008080"/>
                </a:solidFill>
                <a:latin typeface="Consolas" panose="020B0609020204030204" pitchFamily="49" charset="0"/>
              </a:rPr>
              <a:t>&gt;</a:t>
            </a:r>
            <a:r>
              <a:rPr lang="en-US" dirty="0">
                <a:solidFill>
                  <a:srgbClr val="000000"/>
                </a:solidFill>
                <a:latin typeface="Consolas" panose="020B0609020204030204" pitchFamily="49" charset="0"/>
              </a:rPr>
              <a:t> </a:t>
            </a:r>
            <a:endParaRPr lang="en-US" dirty="0"/>
          </a:p>
        </p:txBody>
      </p:sp>
      <p:sp>
        <p:nvSpPr>
          <p:cNvPr id="7" name="TextBox 6"/>
          <p:cNvSpPr txBox="1"/>
          <p:nvPr/>
        </p:nvSpPr>
        <p:spPr>
          <a:xfrm>
            <a:off x="304800" y="3247290"/>
            <a:ext cx="3581400" cy="1200329"/>
          </a:xfrm>
          <a:prstGeom prst="rect">
            <a:avLst/>
          </a:prstGeom>
          <a:noFill/>
        </p:spPr>
        <p:txBody>
          <a:bodyPr wrap="square" rtlCol="0">
            <a:spAutoFit/>
          </a:bodyPr>
          <a:lstStyle/>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h2</a:t>
            </a:r>
            <a:r>
              <a:rPr lang="en-US" dirty="0">
                <a:solidFill>
                  <a:srgbClr val="008080"/>
                </a:solidFill>
                <a:latin typeface="Consolas" panose="020B0609020204030204" pitchFamily="49" charset="0"/>
              </a:rPr>
              <a:t>&gt;</a:t>
            </a:r>
            <a:r>
              <a:rPr lang="en-US" dirty="0">
                <a:solidFill>
                  <a:srgbClr val="000000"/>
                </a:solidFill>
                <a:latin typeface="Consolas" panose="020B0609020204030204" pitchFamily="49" charset="0"/>
              </a:rPr>
              <a:t>Student Employees</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h2</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 Brad Morgan</a:t>
            </a:r>
            <a:r>
              <a:rPr lang="en-US" dirty="0">
                <a:solidFill>
                  <a:srgbClr val="008080"/>
                </a:solidFill>
                <a:latin typeface="Consolas" panose="020B0609020204030204" pitchFamily="49" charset="0"/>
              </a:rPr>
              <a:t>&lt;</a:t>
            </a:r>
            <a:r>
              <a:rPr lang="en-US" dirty="0" err="1">
                <a:solidFill>
                  <a:srgbClr val="008080"/>
                </a:solidFill>
                <a:latin typeface="Consolas" panose="020B0609020204030204" pitchFamily="49" charset="0"/>
              </a:rPr>
              <a:t>br</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 Ann </a:t>
            </a:r>
            <a:r>
              <a:rPr lang="en-US" dirty="0" err="1">
                <a:solidFill>
                  <a:srgbClr val="000000"/>
                </a:solidFill>
                <a:latin typeface="Consolas" panose="020B0609020204030204" pitchFamily="49" charset="0"/>
              </a:rPr>
              <a:t>Rynes</a:t>
            </a:r>
            <a:r>
              <a:rPr lang="en-US" dirty="0">
                <a:solidFill>
                  <a:srgbClr val="008080"/>
                </a:solidFill>
                <a:latin typeface="Consolas" panose="020B0609020204030204" pitchFamily="49" charset="0"/>
              </a:rPr>
              <a:t>&lt;</a:t>
            </a:r>
            <a:r>
              <a:rPr lang="en-US" dirty="0" err="1">
                <a:solidFill>
                  <a:srgbClr val="008080"/>
                </a:solidFill>
                <a:latin typeface="Consolas" panose="020B0609020204030204" pitchFamily="49" charset="0"/>
              </a:rPr>
              <a:t>br</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 Pat Howard</a:t>
            </a:r>
            <a:r>
              <a:rPr lang="en-US" dirty="0">
                <a:solidFill>
                  <a:srgbClr val="008080"/>
                </a:solidFill>
                <a:latin typeface="Consolas" panose="020B0609020204030204" pitchFamily="49" charset="0"/>
              </a:rPr>
              <a:t>&lt;</a:t>
            </a:r>
            <a:r>
              <a:rPr lang="en-US" dirty="0" err="1">
                <a:solidFill>
                  <a:srgbClr val="008080"/>
                </a:solidFill>
                <a:latin typeface="Consolas" panose="020B0609020204030204" pitchFamily="49" charset="0"/>
              </a:rPr>
              <a:t>br</a:t>
            </a:r>
            <a:r>
              <a:rPr lang="en-US" dirty="0">
                <a:solidFill>
                  <a:srgbClr val="008080"/>
                </a:solidFill>
                <a:latin typeface="Consolas" panose="020B0609020204030204" pitchFamily="49" charset="0"/>
              </a:rPr>
              <a:t>&gt;</a:t>
            </a:r>
            <a:r>
              <a:rPr lang="en-US" dirty="0">
                <a:solidFill>
                  <a:srgbClr val="000000"/>
                </a:solidFill>
                <a:latin typeface="Consolas" panose="020B0609020204030204" pitchFamily="49" charset="0"/>
              </a:rPr>
              <a:t> </a:t>
            </a:r>
            <a:endParaRPr lang="en-US" dirty="0"/>
          </a:p>
        </p:txBody>
      </p:sp>
      <p:pic>
        <p:nvPicPr>
          <p:cNvPr id="8" name="Picture 7"/>
          <p:cNvPicPr>
            <a:picLocks noChangeAspect="1"/>
          </p:cNvPicPr>
          <p:nvPr/>
        </p:nvPicPr>
        <p:blipFill>
          <a:blip r:embed="rId4"/>
          <a:stretch>
            <a:fillRect/>
          </a:stretch>
        </p:blipFill>
        <p:spPr>
          <a:xfrm>
            <a:off x="5554924" y="3247290"/>
            <a:ext cx="3198552" cy="1610460"/>
          </a:xfrm>
          <a:prstGeom prst="rect">
            <a:avLst/>
          </a:prstGeom>
          <a:ln>
            <a:solidFill>
              <a:schemeClr val="tx2"/>
            </a:solidFill>
          </a:ln>
        </p:spPr>
      </p:pic>
      <p:cxnSp>
        <p:nvCxnSpPr>
          <p:cNvPr id="9" name="Straight Arrow Connector 8"/>
          <p:cNvCxnSpPr>
            <a:cxnSpLocks/>
          </p:cNvCxnSpPr>
          <p:nvPr/>
        </p:nvCxnSpPr>
        <p:spPr>
          <a:xfrm>
            <a:off x="4572000" y="2152650"/>
            <a:ext cx="1066800" cy="34290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82399" y="1783318"/>
            <a:ext cx="1143000" cy="369332"/>
          </a:xfrm>
          <a:prstGeom prst="rect">
            <a:avLst/>
          </a:prstGeom>
          <a:noFill/>
        </p:spPr>
        <p:txBody>
          <a:bodyPr wrap="square" rtlCol="0">
            <a:spAutoFit/>
          </a:bodyPr>
          <a:lstStyle/>
          <a:p>
            <a:r>
              <a:rPr lang="en-US" dirty="0">
                <a:solidFill>
                  <a:srgbClr val="FF0000"/>
                </a:solidFill>
              </a:rPr>
              <a:t>Space?</a:t>
            </a:r>
          </a:p>
        </p:txBody>
      </p:sp>
      <p:cxnSp>
        <p:nvCxnSpPr>
          <p:cNvPr id="14" name="Straight Arrow Connector 13"/>
          <p:cNvCxnSpPr>
            <a:cxnSpLocks/>
          </p:cNvCxnSpPr>
          <p:nvPr/>
        </p:nvCxnSpPr>
        <p:spPr>
          <a:xfrm>
            <a:off x="4533900" y="4089638"/>
            <a:ext cx="1066800" cy="34290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886200" y="3720306"/>
            <a:ext cx="1401099" cy="369332"/>
          </a:xfrm>
          <a:prstGeom prst="rect">
            <a:avLst/>
          </a:prstGeom>
          <a:noFill/>
        </p:spPr>
        <p:txBody>
          <a:bodyPr wrap="square" rtlCol="0">
            <a:spAutoFit/>
          </a:bodyPr>
          <a:lstStyle/>
          <a:p>
            <a:r>
              <a:rPr lang="en-US" dirty="0">
                <a:solidFill>
                  <a:srgbClr val="FF0000"/>
                </a:solidFill>
              </a:rPr>
              <a:t>No indent?</a:t>
            </a:r>
          </a:p>
        </p:txBody>
      </p:sp>
      <p:sp>
        <p:nvSpPr>
          <p:cNvPr id="16" name="TextBox 15"/>
          <p:cNvSpPr txBox="1"/>
          <p:nvPr/>
        </p:nvSpPr>
        <p:spPr>
          <a:xfrm>
            <a:off x="4206674" y="4233763"/>
            <a:ext cx="1401099" cy="369332"/>
          </a:xfrm>
          <a:prstGeom prst="rect">
            <a:avLst/>
          </a:prstGeom>
          <a:noFill/>
        </p:spPr>
        <p:txBody>
          <a:bodyPr wrap="square" rtlCol="0">
            <a:spAutoFit/>
          </a:bodyPr>
          <a:lstStyle/>
          <a:p>
            <a:r>
              <a:rPr lang="en-US" dirty="0">
                <a:solidFill>
                  <a:srgbClr val="FF0000"/>
                </a:solidFill>
              </a:rPr>
              <a:t>Dots?</a:t>
            </a:r>
          </a:p>
        </p:txBody>
      </p:sp>
    </p:spTree>
    <p:extLst>
      <p:ext uri="{BB962C8B-B14F-4D97-AF65-F5344CB8AC3E}">
        <p14:creationId xmlns:p14="http://schemas.microsoft.com/office/powerpoint/2010/main" val="198174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0" end="0"/>
                                            </p:txEl>
                                          </p:spTgt>
                                        </p:tgtEl>
                                        <p:attrNameLst>
                                          <p:attrName>style.visibility</p:attrName>
                                        </p:attrNameLst>
                                      </p:cBhvr>
                                      <p:to>
                                        <p:strVal val="visible"/>
                                      </p:to>
                                    </p:set>
                                    <p:animEffect transition="in" filter="fade">
                                      <p:cBhvr>
                                        <p:cTn id="38" dur="500"/>
                                        <p:tgtEl>
                                          <p:spTgt spid="7">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Effect transition="in" filter="fade">
                                      <p:cBhvr>
                                        <p:cTn id="43" dur="500"/>
                                        <p:tgtEl>
                                          <p:spTgt spid="7">
                                            <p:txEl>
                                              <p:pRg st="1" end="1"/>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Effect transition="in" filter="fade">
                                      <p:cBhvr>
                                        <p:cTn id="47" dur="500"/>
                                        <p:tgtEl>
                                          <p:spTgt spid="7">
                                            <p:txEl>
                                              <p:pRg st="2" end="2"/>
                                            </p:txEl>
                                          </p:spTgt>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7">
                                            <p:txEl>
                                              <p:pRg st="3" end="3"/>
                                            </p:txEl>
                                          </p:spTgt>
                                        </p:tgtEl>
                                        <p:attrNameLst>
                                          <p:attrName>style.visibility</p:attrName>
                                        </p:attrNameLst>
                                      </p:cBhvr>
                                      <p:to>
                                        <p:strVal val="visible"/>
                                      </p:to>
                                    </p:set>
                                    <p:animEffect transition="in" filter="fade">
                                      <p:cBhvr>
                                        <p:cTn id="51" dur="500"/>
                                        <p:tgtEl>
                                          <p:spTgt spid="7">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List Item</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14</a:t>
            </a:fld>
            <a:endParaRPr lang="en-US" dirty="0"/>
          </a:p>
        </p:txBody>
      </p:sp>
      <p:sp>
        <p:nvSpPr>
          <p:cNvPr id="5" name="TextBox 4"/>
          <p:cNvSpPr txBox="1"/>
          <p:nvPr/>
        </p:nvSpPr>
        <p:spPr>
          <a:xfrm>
            <a:off x="476250" y="1352550"/>
            <a:ext cx="4114800" cy="1870512"/>
          </a:xfrm>
          <a:prstGeom prst="rect">
            <a:avLst/>
          </a:prstGeom>
          <a:noFill/>
        </p:spPr>
        <p:txBody>
          <a:bodyPr wrap="square" rtlCol="0">
            <a:spAutoFit/>
          </a:bodyPr>
          <a:lstStyle/>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Student Employees</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3F7F7F"/>
                </a:solidFill>
                <a:latin typeface="Consolas" panose="020B0609020204030204" pitchFamily="49" charset="0"/>
                <a:ea typeface="Calibri" panose="020F0502020204030204" pitchFamily="34" charset="0"/>
                <a:cs typeface="Consolas" panose="020B0609020204030204" pitchFamily="49" charset="0"/>
              </a:rPr>
              <a:t>ul</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Brad Morgan</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Ann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Rynes</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Pat Howard</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3F7F7F"/>
                </a:solidFill>
                <a:latin typeface="Consolas" panose="020B0609020204030204" pitchFamily="49" charset="0"/>
                <a:ea typeface="Calibri" panose="020F0502020204030204" pitchFamily="34" charset="0"/>
                <a:cs typeface="Consolas" panose="020B0609020204030204" pitchFamily="49" charset="0"/>
              </a:rPr>
              <a:t>ul</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4572000" y="1165919"/>
            <a:ext cx="4085714" cy="2057143"/>
          </a:xfrm>
          <a:prstGeom prst="rect">
            <a:avLst/>
          </a:prstGeom>
          <a:ln>
            <a:solidFill>
              <a:schemeClr val="tx2"/>
            </a:solidFill>
          </a:ln>
        </p:spPr>
      </p:pic>
      <p:sp>
        <p:nvSpPr>
          <p:cNvPr id="7" name="TextBox 6"/>
          <p:cNvSpPr txBox="1"/>
          <p:nvPr/>
        </p:nvSpPr>
        <p:spPr>
          <a:xfrm>
            <a:off x="609600" y="3641040"/>
            <a:ext cx="5638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dirty="0">
                <a:solidFill>
                  <a:srgbClr val="008080"/>
                </a:solidFill>
              </a:rPr>
              <a:t>&lt;</a:t>
            </a:r>
            <a:r>
              <a:rPr lang="en-US" dirty="0" err="1">
                <a:solidFill>
                  <a:srgbClr val="008080"/>
                </a:solidFill>
              </a:rPr>
              <a:t>ul</a:t>
            </a:r>
            <a:r>
              <a:rPr lang="en-US" dirty="0">
                <a:solidFill>
                  <a:srgbClr val="008080"/>
                </a:solidFill>
              </a:rPr>
              <a:t>&gt; … &lt;/</a:t>
            </a:r>
            <a:r>
              <a:rPr lang="en-US" dirty="0" err="1">
                <a:solidFill>
                  <a:srgbClr val="008080"/>
                </a:solidFill>
              </a:rPr>
              <a:t>ul</a:t>
            </a:r>
            <a:r>
              <a:rPr lang="en-US" dirty="0">
                <a:solidFill>
                  <a:srgbClr val="008080"/>
                </a:solidFill>
              </a:rPr>
              <a:t>&gt; </a:t>
            </a:r>
            <a:r>
              <a:rPr lang="en-US" dirty="0"/>
              <a:t>identifies an </a:t>
            </a:r>
            <a:r>
              <a:rPr lang="en-US" b="1" dirty="0">
                <a:solidFill>
                  <a:srgbClr val="008080"/>
                </a:solidFill>
              </a:rPr>
              <a:t>U</a:t>
            </a:r>
            <a:r>
              <a:rPr lang="en-US" dirty="0"/>
              <a:t>nordered </a:t>
            </a:r>
            <a:r>
              <a:rPr lang="en-US" b="1" dirty="0">
                <a:solidFill>
                  <a:srgbClr val="008080"/>
                </a:solidFill>
              </a:rPr>
              <a:t>L</a:t>
            </a:r>
            <a:r>
              <a:rPr lang="en-US" dirty="0"/>
              <a:t>ist</a:t>
            </a:r>
          </a:p>
          <a:p>
            <a:pPr marL="285750" indent="-285750">
              <a:buFont typeface="Arial" panose="020B0604020202020204" pitchFamily="34" charset="0"/>
              <a:buChar char="•"/>
            </a:pPr>
            <a:r>
              <a:rPr lang="en-US" dirty="0"/>
              <a:t>The </a:t>
            </a:r>
            <a:r>
              <a:rPr lang="en-US" dirty="0">
                <a:solidFill>
                  <a:srgbClr val="008080"/>
                </a:solidFill>
              </a:rPr>
              <a:t>&lt;li&gt; … &lt;/li&gt; </a:t>
            </a:r>
            <a:r>
              <a:rPr lang="en-US" dirty="0"/>
              <a:t>identifies the </a:t>
            </a:r>
            <a:r>
              <a:rPr lang="en-US" b="1" dirty="0">
                <a:solidFill>
                  <a:srgbClr val="008080"/>
                </a:solidFill>
              </a:rPr>
              <a:t>L</a:t>
            </a:r>
            <a:r>
              <a:rPr lang="en-US" dirty="0"/>
              <a:t>ist </a:t>
            </a:r>
            <a:r>
              <a:rPr lang="en-US" b="1" dirty="0">
                <a:solidFill>
                  <a:srgbClr val="008080"/>
                </a:solidFill>
              </a:rPr>
              <a:t>I</a:t>
            </a:r>
            <a:r>
              <a:rPr lang="en-US" dirty="0"/>
              <a:t>tems themselves</a:t>
            </a:r>
          </a:p>
        </p:txBody>
      </p:sp>
    </p:spTree>
    <p:extLst>
      <p:ext uri="{BB962C8B-B14F-4D97-AF65-F5344CB8AC3E}">
        <p14:creationId xmlns:p14="http://schemas.microsoft.com/office/powerpoint/2010/main" val="307004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animEffect transition="in" filter="fade">
                                      <p:cBhvr>
                                        <p:cTn id="11" dur="500"/>
                                        <p:tgtEl>
                                          <p:spTgt spid="5">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Ordered Lists</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15</a:t>
            </a:fld>
            <a:endParaRPr lang="en-US" dirty="0"/>
          </a:p>
        </p:txBody>
      </p:sp>
      <p:sp>
        <p:nvSpPr>
          <p:cNvPr id="6" name="TextBox 5"/>
          <p:cNvSpPr txBox="1"/>
          <p:nvPr/>
        </p:nvSpPr>
        <p:spPr>
          <a:xfrm>
            <a:off x="400050" y="914955"/>
            <a:ext cx="5467350" cy="1870512"/>
          </a:xfrm>
          <a:prstGeom prst="rect">
            <a:avLst/>
          </a:prstGeom>
          <a:noFill/>
        </p:spPr>
        <p:txBody>
          <a:bodyPr wrap="square" rtlCol="0">
            <a:spAutoFit/>
          </a:bodyPr>
          <a:lstStyle/>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Most Requested Items (in order):</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3F7F7F"/>
                </a:solidFill>
                <a:latin typeface="Consolas" panose="020B0609020204030204" pitchFamily="49" charset="0"/>
                <a:ea typeface="Calibri" panose="020F0502020204030204" pitchFamily="34" charset="0"/>
                <a:cs typeface="Consolas" panose="020B0609020204030204" pitchFamily="49" charset="0"/>
              </a:rPr>
              <a:t>ol</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Pencil</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Paper</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Better Lunches</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008080"/>
                </a:solidFill>
                <a:latin typeface="Consolas" panose="020B0609020204030204" pitchFamily="49" charset="0"/>
                <a:ea typeface="Calibri" panose="020F0502020204030204" pitchFamily="34" charset="0"/>
                <a:cs typeface="Consolas" panose="020B0609020204030204" pitchFamily="49" charset="0"/>
              </a:rPr>
              <a:t>o</a:t>
            </a:r>
            <a:r>
              <a:rPr lang="en-US" dirty="0" err="1">
                <a:solidFill>
                  <a:srgbClr val="3F7F7F"/>
                </a:solidFill>
                <a:latin typeface="Consolas" panose="020B0609020204030204" pitchFamily="49" charset="0"/>
                <a:ea typeface="Calibri" panose="020F0502020204030204" pitchFamily="34" charset="0"/>
                <a:cs typeface="Consolas" panose="020B0609020204030204" pitchFamily="49" charset="0"/>
              </a:rPr>
              <a:t>l</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4677286" y="1657479"/>
            <a:ext cx="4085714" cy="2057143"/>
          </a:xfrm>
          <a:prstGeom prst="rect">
            <a:avLst/>
          </a:prstGeom>
          <a:ln>
            <a:solidFill>
              <a:schemeClr val="tx2"/>
            </a:solidFill>
          </a:ln>
        </p:spPr>
      </p:pic>
      <p:sp>
        <p:nvSpPr>
          <p:cNvPr id="8" name="TextBox 7"/>
          <p:cNvSpPr txBox="1"/>
          <p:nvPr/>
        </p:nvSpPr>
        <p:spPr>
          <a:xfrm>
            <a:off x="400050" y="3924726"/>
            <a:ext cx="5638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dirty="0">
                <a:solidFill>
                  <a:srgbClr val="008080"/>
                </a:solidFill>
              </a:rPr>
              <a:t>&lt;</a:t>
            </a:r>
            <a:r>
              <a:rPr lang="en-US" dirty="0" err="1">
                <a:solidFill>
                  <a:srgbClr val="008080"/>
                </a:solidFill>
              </a:rPr>
              <a:t>ol</a:t>
            </a:r>
            <a:r>
              <a:rPr lang="en-US" dirty="0">
                <a:solidFill>
                  <a:srgbClr val="008080"/>
                </a:solidFill>
              </a:rPr>
              <a:t>&gt; … &lt;/</a:t>
            </a:r>
            <a:r>
              <a:rPr lang="en-US" dirty="0" err="1">
                <a:solidFill>
                  <a:srgbClr val="008080"/>
                </a:solidFill>
              </a:rPr>
              <a:t>ol</a:t>
            </a:r>
            <a:r>
              <a:rPr lang="en-US" dirty="0">
                <a:solidFill>
                  <a:srgbClr val="008080"/>
                </a:solidFill>
              </a:rPr>
              <a:t>&gt; </a:t>
            </a:r>
            <a:r>
              <a:rPr lang="en-US" dirty="0"/>
              <a:t>identifies an </a:t>
            </a:r>
            <a:r>
              <a:rPr lang="en-US" b="1" dirty="0">
                <a:solidFill>
                  <a:srgbClr val="008080"/>
                </a:solidFill>
              </a:rPr>
              <a:t>O</a:t>
            </a:r>
            <a:r>
              <a:rPr lang="en-US" dirty="0"/>
              <a:t>rdered </a:t>
            </a:r>
            <a:r>
              <a:rPr lang="en-US" b="1" dirty="0">
                <a:solidFill>
                  <a:srgbClr val="008080"/>
                </a:solidFill>
              </a:rPr>
              <a:t>L</a:t>
            </a:r>
            <a:r>
              <a:rPr lang="en-US" dirty="0"/>
              <a:t>ist</a:t>
            </a:r>
          </a:p>
          <a:p>
            <a:pPr marL="285750" indent="-285750">
              <a:buFont typeface="Arial" panose="020B0604020202020204" pitchFamily="34" charset="0"/>
              <a:buChar char="•"/>
            </a:pPr>
            <a:r>
              <a:rPr lang="en-US" dirty="0"/>
              <a:t>The </a:t>
            </a:r>
            <a:r>
              <a:rPr lang="en-US" dirty="0">
                <a:solidFill>
                  <a:srgbClr val="008080"/>
                </a:solidFill>
              </a:rPr>
              <a:t>&lt;li&gt; … &lt;/li&gt; </a:t>
            </a:r>
            <a:r>
              <a:rPr lang="en-US" dirty="0"/>
              <a:t>identifies the </a:t>
            </a:r>
            <a:r>
              <a:rPr lang="en-US" b="1" dirty="0">
                <a:solidFill>
                  <a:srgbClr val="008080"/>
                </a:solidFill>
              </a:rPr>
              <a:t>L</a:t>
            </a:r>
            <a:r>
              <a:rPr lang="en-US" dirty="0"/>
              <a:t>ist </a:t>
            </a:r>
            <a:r>
              <a:rPr lang="en-US" b="1" dirty="0">
                <a:solidFill>
                  <a:srgbClr val="008080"/>
                </a:solidFill>
              </a:rPr>
              <a:t>I</a:t>
            </a:r>
            <a:r>
              <a:rPr lang="en-US" dirty="0"/>
              <a:t>tems themselves</a:t>
            </a:r>
          </a:p>
        </p:txBody>
      </p:sp>
    </p:spTree>
    <p:extLst>
      <p:ext uri="{BB962C8B-B14F-4D97-AF65-F5344CB8AC3E}">
        <p14:creationId xmlns:p14="http://schemas.microsoft.com/office/powerpoint/2010/main" val="399050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fade">
                                      <p:cBhvr>
                                        <p:cTn id="11" dur="500"/>
                                        <p:tgtEl>
                                          <p:spTgt spid="6">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57151"/>
            <a:ext cx="5867400" cy="609600"/>
          </a:xfrm>
        </p:spPr>
        <p:txBody>
          <a:bodyPr/>
          <a:lstStyle/>
          <a:p>
            <a:r>
              <a:rPr lang="en-US" dirty="0"/>
              <a:t>Complex Lists</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16</a:t>
            </a:fld>
            <a:endParaRPr lang="en-US" dirty="0"/>
          </a:p>
        </p:txBody>
      </p:sp>
      <p:sp>
        <p:nvSpPr>
          <p:cNvPr id="5" name="TextBox 4"/>
          <p:cNvSpPr txBox="1"/>
          <p:nvPr/>
        </p:nvSpPr>
        <p:spPr>
          <a:xfrm>
            <a:off x="457200" y="304887"/>
            <a:ext cx="5410200" cy="4537781"/>
          </a:xfrm>
          <a:prstGeom prst="rect">
            <a:avLst/>
          </a:prstGeom>
          <a:noFill/>
        </p:spPr>
        <p:txBody>
          <a:bodyPr wrap="square" rtlCol="0">
            <a:spAutoFit/>
          </a:bodyPr>
          <a:lstStyle/>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Student Employees:</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3F7F7F"/>
                </a:solidFill>
                <a:latin typeface="Consolas" panose="020B0609020204030204" pitchFamily="49" charset="0"/>
                <a:ea typeface="Calibri" panose="020F0502020204030204" pitchFamily="34" charset="0"/>
                <a:cs typeface="Consolas" panose="020B0609020204030204" pitchFamily="49" charset="0"/>
              </a:rPr>
              <a:t>ol</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Seniors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3F7F7F"/>
                </a:solidFill>
                <a:latin typeface="Consolas" panose="020B0609020204030204" pitchFamily="49" charset="0"/>
                <a:ea typeface="Calibri" panose="020F0502020204030204" pitchFamily="34" charset="0"/>
                <a:cs typeface="Consolas" panose="020B0609020204030204" pitchFamily="49" charset="0"/>
              </a:rPr>
              <a:t>ul</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Brad</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Tom</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3F7F7F"/>
                </a:solidFill>
                <a:latin typeface="Consolas" panose="020B0609020204030204" pitchFamily="49" charset="0"/>
                <a:ea typeface="Calibri" panose="020F0502020204030204" pitchFamily="34" charset="0"/>
                <a:cs typeface="Consolas" panose="020B0609020204030204" pitchFamily="49" charset="0"/>
              </a:rPr>
              <a:t>ul</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Juniors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3F7F7F"/>
                </a:solidFill>
                <a:latin typeface="Consolas" panose="020B0609020204030204" pitchFamily="49" charset="0"/>
                <a:ea typeface="Calibri" panose="020F0502020204030204" pitchFamily="34" charset="0"/>
                <a:cs typeface="Consolas" panose="020B0609020204030204" pitchFamily="49" charset="0"/>
              </a:rPr>
              <a:t>ol</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Jen</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3F7F7F"/>
                </a:solidFill>
                <a:latin typeface="Consolas" panose="020B0609020204030204" pitchFamily="49" charset="0"/>
                <a:ea typeface="Calibri" panose="020F0502020204030204" pitchFamily="34" charset="0"/>
                <a:cs typeface="Consolas" panose="020B0609020204030204" pitchFamily="49" charset="0"/>
              </a:rPr>
              <a:t>ol</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li</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3F7F7F"/>
                </a:solidFill>
                <a:latin typeface="Consolas" panose="020B0609020204030204" pitchFamily="49" charset="0"/>
                <a:ea typeface="Calibri" panose="020F0502020204030204" pitchFamily="34" charset="0"/>
                <a:cs typeface="Consolas" panose="020B0609020204030204" pitchFamily="49" charset="0"/>
              </a:rPr>
              <a:t>ol</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4448175" y="1809750"/>
            <a:ext cx="4085714" cy="2495238"/>
          </a:xfrm>
          <a:prstGeom prst="rect">
            <a:avLst/>
          </a:prstGeom>
          <a:ln>
            <a:solidFill>
              <a:schemeClr val="tx2"/>
            </a:solidFill>
          </a:ln>
        </p:spPr>
      </p:pic>
      <p:sp>
        <p:nvSpPr>
          <p:cNvPr id="7" name="Rectangle 6"/>
          <p:cNvSpPr/>
          <p:nvPr/>
        </p:nvSpPr>
        <p:spPr>
          <a:xfrm>
            <a:off x="990600" y="895349"/>
            <a:ext cx="2333625" cy="1819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95800" y="3114674"/>
            <a:ext cx="1171575" cy="542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755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Nesting</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17</a:t>
            </a:fld>
            <a:endParaRPr lang="en-US" dirty="0"/>
          </a:p>
        </p:txBody>
      </p:sp>
      <p:sp>
        <p:nvSpPr>
          <p:cNvPr id="5" name="TextBox 4"/>
          <p:cNvSpPr txBox="1"/>
          <p:nvPr/>
        </p:nvSpPr>
        <p:spPr>
          <a:xfrm>
            <a:off x="381000" y="3062305"/>
            <a:ext cx="449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Often one element can be embedded within another.</a:t>
            </a:r>
          </a:p>
          <a:p>
            <a:pPr marL="285750" indent="-285750">
              <a:buFont typeface="Arial" panose="020B0604020202020204" pitchFamily="34" charset="0"/>
              <a:buChar char="•"/>
            </a:pPr>
            <a:r>
              <a:rPr lang="en-US" dirty="0"/>
              <a:t>Read the documentation for the rules.</a:t>
            </a:r>
          </a:p>
          <a:p>
            <a:pPr marL="285750" indent="-285750">
              <a:buFont typeface="Arial" panose="020B0604020202020204" pitchFamily="34" charset="0"/>
              <a:buChar char="•"/>
            </a:pPr>
            <a:r>
              <a:rPr lang="en-US" dirty="0"/>
              <a:t>Carefully manage the open/close tags.</a:t>
            </a:r>
          </a:p>
        </p:txBody>
      </p:sp>
      <p:sp>
        <p:nvSpPr>
          <p:cNvPr id="3" name="Rectangle 2"/>
          <p:cNvSpPr/>
          <p:nvPr/>
        </p:nvSpPr>
        <p:spPr>
          <a:xfrm>
            <a:off x="381000" y="902809"/>
            <a:ext cx="7162800" cy="2031325"/>
          </a:xfrm>
          <a:prstGeom prst="rect">
            <a:avLst/>
          </a:prstGeom>
        </p:spPr>
        <p:txBody>
          <a:bodyPr wrap="square">
            <a:spAutoFit/>
          </a:bodyPr>
          <a:lstStyle/>
          <a:p>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p</a:t>
            </a:r>
            <a:r>
              <a:rPr lang="en-US" dirty="0">
                <a:solidFill>
                  <a:srgbClr val="008080"/>
                </a:solidFill>
                <a:latin typeface="Consolas" panose="020B0609020204030204" pitchFamily="49" charset="0"/>
              </a:rPr>
              <a:t>&gt;</a:t>
            </a:r>
            <a:r>
              <a:rPr lang="en-US" dirty="0">
                <a:solidFill>
                  <a:srgbClr val="000000"/>
                </a:solidFill>
                <a:latin typeface="Consolas" panose="020B0609020204030204" pitchFamily="49" charset="0"/>
              </a:rPr>
              <a:t>Dr. Sharp says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q</a:t>
            </a:r>
            <a:r>
              <a:rPr lang="en-US" dirty="0">
                <a:solidFill>
                  <a:srgbClr val="008080"/>
                </a:solidFill>
                <a:latin typeface="Consolas" panose="020B0609020204030204" pitchFamily="49" charset="0"/>
              </a:rPr>
              <a:t>&gt;</a:t>
            </a:r>
            <a:r>
              <a:rPr lang="en-US" dirty="0">
                <a:solidFill>
                  <a:srgbClr val="000000"/>
                </a:solidFill>
                <a:latin typeface="Consolas" panose="020B0609020204030204" pitchFamily="49" charset="0"/>
              </a:rPr>
              <a:t>Brush your teeth </a:t>
            </a:r>
            <a:r>
              <a:rPr lang="en-US" dirty="0">
                <a:solidFill>
                  <a:srgbClr val="008080"/>
                </a:solidFill>
                <a:latin typeface="Consolas" panose="020B0609020204030204" pitchFamily="49" charset="0"/>
              </a:rPr>
              <a:t>&lt;</a:t>
            </a:r>
            <a:r>
              <a:rPr lang="en-US" dirty="0" err="1">
                <a:solidFill>
                  <a:srgbClr val="3F7F7F"/>
                </a:solidFill>
                <a:latin typeface="Consolas" panose="020B0609020204030204" pitchFamily="49" charset="0"/>
              </a:rPr>
              <a:t>em</a:t>
            </a:r>
            <a:r>
              <a:rPr lang="en-US" dirty="0">
                <a:solidFill>
                  <a:srgbClr val="008080"/>
                </a:solidFill>
                <a:latin typeface="Consolas" panose="020B0609020204030204" pitchFamily="49" charset="0"/>
              </a:rPr>
              <a:t>&gt;</a:t>
            </a:r>
            <a:r>
              <a:rPr lang="en-US" dirty="0">
                <a:solidFill>
                  <a:srgbClr val="000000"/>
                </a:solidFill>
                <a:latin typeface="Consolas" panose="020B0609020204030204" pitchFamily="49" charset="0"/>
              </a:rPr>
              <a:t>twice</a:t>
            </a:r>
            <a:r>
              <a:rPr lang="en-US" dirty="0">
                <a:solidFill>
                  <a:srgbClr val="008080"/>
                </a:solidFill>
                <a:latin typeface="Consolas" panose="020B0609020204030204" pitchFamily="49" charset="0"/>
              </a:rPr>
              <a:t>&lt;/</a:t>
            </a:r>
            <a:r>
              <a:rPr lang="en-US" dirty="0" err="1">
                <a:solidFill>
                  <a:srgbClr val="3F7F7F"/>
                </a:solidFill>
                <a:latin typeface="Consolas" panose="020B0609020204030204" pitchFamily="49" charset="0"/>
              </a:rPr>
              <a:t>em</a:t>
            </a:r>
            <a:r>
              <a:rPr lang="en-US" dirty="0">
                <a:solidFill>
                  <a:srgbClr val="008080"/>
                </a:solidFill>
                <a:latin typeface="Consolas" panose="020B0609020204030204" pitchFamily="49" charset="0"/>
              </a:rPr>
              <a:t>&gt;</a:t>
            </a:r>
            <a:r>
              <a:rPr lang="en-US" dirty="0">
                <a:solidFill>
                  <a:srgbClr val="000000"/>
                </a:solidFill>
                <a:latin typeface="Consolas" panose="020B0609020204030204" pitchFamily="49" charset="0"/>
              </a:rPr>
              <a:t> a day</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q</a:t>
            </a:r>
            <a:r>
              <a:rPr lang="en-US" dirty="0">
                <a:solidFill>
                  <a:srgbClr val="008080"/>
                </a:solidFill>
                <a:latin typeface="Consolas" panose="020B0609020204030204" pitchFamily="49" charset="0"/>
              </a:rPr>
              <a:t>&gt;&lt;/</a:t>
            </a:r>
            <a:r>
              <a:rPr lang="en-US" dirty="0">
                <a:solidFill>
                  <a:srgbClr val="3F7F7F"/>
                </a:solidFill>
                <a:latin typeface="Consolas" panose="020B0609020204030204" pitchFamily="49" charset="0"/>
              </a:rPr>
              <a:t>p</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p>
          <a:p>
            <a:r>
              <a:rPr lang="en-US" dirty="0">
                <a:solidFill>
                  <a:srgbClr val="008080"/>
                </a:solidFill>
                <a:latin typeface="Consolas" panose="020B0609020204030204" pitchFamily="49" charset="0"/>
              </a:rPr>
              <a:t>&lt;</a:t>
            </a:r>
            <a:r>
              <a:rPr lang="en-US" dirty="0" err="1">
                <a:solidFill>
                  <a:srgbClr val="3F7F7F"/>
                </a:solidFill>
                <a:latin typeface="Consolas" panose="020B0609020204030204" pitchFamily="49" charset="0"/>
              </a:rPr>
              <a:t>ul</a:t>
            </a:r>
            <a:r>
              <a:rPr lang="en-US" dirty="0">
                <a:solidFill>
                  <a:srgbClr val="008080"/>
                </a:solidFill>
                <a:latin typeface="Consolas" panose="020B0609020204030204" pitchFamily="49" charset="0"/>
              </a:rPr>
              <a:t>&gt;</a:t>
            </a:r>
          </a:p>
          <a:p>
            <a:r>
              <a:rPr lang="en-US" dirty="0">
                <a:solidFill>
                  <a:srgbClr val="008080"/>
                </a:solidFill>
                <a:latin typeface="Consolas" panose="020B0609020204030204" pitchFamily="49" charset="0"/>
              </a:rPr>
              <a:t>  &lt;</a:t>
            </a:r>
            <a:r>
              <a:rPr lang="en-US" dirty="0">
                <a:solidFill>
                  <a:srgbClr val="3F7F7F"/>
                </a:solidFill>
                <a:latin typeface="Consolas" panose="020B0609020204030204" pitchFamily="49" charset="0"/>
              </a:rPr>
              <a:t>li</a:t>
            </a:r>
            <a:r>
              <a:rPr lang="en-US" dirty="0">
                <a:solidFill>
                  <a:srgbClr val="008080"/>
                </a:solidFill>
                <a:latin typeface="Consolas" panose="020B0609020204030204" pitchFamily="49" charset="0"/>
              </a:rPr>
              <a:t>&gt;&lt;</a:t>
            </a:r>
            <a:r>
              <a:rPr lang="en-US" dirty="0">
                <a:solidFill>
                  <a:srgbClr val="3F7F7F"/>
                </a:solidFill>
                <a:latin typeface="Consolas" panose="020B0609020204030204" pitchFamily="49" charset="0"/>
              </a:rPr>
              <a:t>a </a:t>
            </a:r>
            <a:r>
              <a:rPr lang="en-US" dirty="0" err="1">
                <a:solidFill>
                  <a:srgbClr val="7F007F"/>
                </a:solidFill>
                <a:latin typeface="Consolas" panose="020B0609020204030204" pitchFamily="49" charset="0"/>
              </a:rPr>
              <a:t>href</a:t>
            </a:r>
            <a:r>
              <a:rPr lang="en-US"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"jan.html"</a:t>
            </a:r>
            <a:r>
              <a:rPr lang="en-US" i="1" dirty="0">
                <a:solidFill>
                  <a:srgbClr val="008080"/>
                </a:solidFill>
                <a:latin typeface="Consolas" panose="020B0609020204030204" pitchFamily="49" charset="0"/>
              </a:rPr>
              <a:t>&gt;</a:t>
            </a:r>
            <a:r>
              <a:rPr lang="en-US" i="1" dirty="0">
                <a:solidFill>
                  <a:srgbClr val="000000"/>
                </a:solidFill>
                <a:latin typeface="Consolas" panose="020B0609020204030204" pitchFamily="49" charset="0"/>
              </a:rPr>
              <a:t>Jan Holloway</a:t>
            </a:r>
            <a:r>
              <a:rPr lang="en-US" i="1" dirty="0">
                <a:solidFill>
                  <a:srgbClr val="008080"/>
                </a:solidFill>
                <a:latin typeface="Consolas" panose="020B0609020204030204" pitchFamily="49" charset="0"/>
              </a:rPr>
              <a:t>&lt;/</a:t>
            </a:r>
            <a:r>
              <a:rPr lang="en-US" i="1" dirty="0">
                <a:solidFill>
                  <a:srgbClr val="3F7F7F"/>
                </a:solidFill>
                <a:latin typeface="Consolas" panose="020B0609020204030204" pitchFamily="49" charset="0"/>
              </a:rPr>
              <a:t>a</a:t>
            </a:r>
            <a:r>
              <a:rPr lang="en-US" i="1" dirty="0">
                <a:solidFill>
                  <a:srgbClr val="008080"/>
                </a:solidFill>
                <a:latin typeface="Consolas" panose="020B0609020204030204" pitchFamily="49" charset="0"/>
              </a:rPr>
              <a:t>&gt;&lt;/</a:t>
            </a:r>
            <a:r>
              <a:rPr lang="en-US" i="1" dirty="0">
                <a:solidFill>
                  <a:srgbClr val="3F7F7F"/>
                </a:solidFill>
                <a:latin typeface="Consolas" panose="020B0609020204030204" pitchFamily="49" charset="0"/>
              </a:rPr>
              <a:t>li</a:t>
            </a:r>
            <a:r>
              <a:rPr lang="en-US" i="1" dirty="0">
                <a:solidFill>
                  <a:srgbClr val="008080"/>
                </a:solidFill>
                <a:latin typeface="Consolas" panose="020B0609020204030204" pitchFamily="49" charset="0"/>
              </a:rPr>
              <a:t>&gt;</a:t>
            </a:r>
          </a:p>
          <a:p>
            <a:r>
              <a:rPr lang="it-IT" dirty="0">
                <a:solidFill>
                  <a:srgbClr val="000000"/>
                </a:solidFill>
                <a:latin typeface="Consolas" panose="020B0609020204030204" pitchFamily="49" charset="0"/>
              </a:rPr>
              <a:t>  </a:t>
            </a:r>
            <a:r>
              <a:rPr lang="it-IT" dirty="0">
                <a:solidFill>
                  <a:srgbClr val="008080"/>
                </a:solidFill>
                <a:latin typeface="Consolas" panose="020B0609020204030204" pitchFamily="49" charset="0"/>
              </a:rPr>
              <a:t>&lt;</a:t>
            </a:r>
            <a:r>
              <a:rPr lang="it-IT" dirty="0">
                <a:solidFill>
                  <a:srgbClr val="3F7F7F"/>
                </a:solidFill>
                <a:latin typeface="Consolas" panose="020B0609020204030204" pitchFamily="49" charset="0"/>
              </a:rPr>
              <a:t>li</a:t>
            </a:r>
            <a:r>
              <a:rPr lang="it-IT" dirty="0">
                <a:solidFill>
                  <a:srgbClr val="008080"/>
                </a:solidFill>
                <a:latin typeface="Consolas" panose="020B0609020204030204" pitchFamily="49" charset="0"/>
              </a:rPr>
              <a:t>&gt;&lt;</a:t>
            </a:r>
            <a:r>
              <a:rPr lang="it-IT" dirty="0">
                <a:solidFill>
                  <a:srgbClr val="3F7F7F"/>
                </a:solidFill>
                <a:latin typeface="Consolas" panose="020B0609020204030204" pitchFamily="49" charset="0"/>
              </a:rPr>
              <a:t>a </a:t>
            </a:r>
            <a:r>
              <a:rPr lang="it-IT" dirty="0">
                <a:solidFill>
                  <a:srgbClr val="7F007F"/>
                </a:solidFill>
                <a:latin typeface="Consolas" panose="020B0609020204030204" pitchFamily="49" charset="0"/>
              </a:rPr>
              <a:t>href</a:t>
            </a:r>
            <a:r>
              <a:rPr lang="it-IT" dirty="0">
                <a:solidFill>
                  <a:srgbClr val="000000"/>
                </a:solidFill>
                <a:latin typeface="Consolas" panose="020B0609020204030204" pitchFamily="49" charset="0"/>
              </a:rPr>
              <a:t>=</a:t>
            </a:r>
            <a:r>
              <a:rPr lang="it-IT" i="1" dirty="0">
                <a:solidFill>
                  <a:srgbClr val="2A00FF"/>
                </a:solidFill>
                <a:latin typeface="Consolas" panose="020B0609020204030204" pitchFamily="49" charset="0"/>
              </a:rPr>
              <a:t>"bob.html"</a:t>
            </a:r>
            <a:r>
              <a:rPr lang="it-IT" i="1" dirty="0">
                <a:solidFill>
                  <a:srgbClr val="008080"/>
                </a:solidFill>
                <a:latin typeface="Consolas" panose="020B0609020204030204" pitchFamily="49" charset="0"/>
              </a:rPr>
              <a:t>&gt;</a:t>
            </a:r>
            <a:r>
              <a:rPr lang="it-IT" i="1" dirty="0">
                <a:solidFill>
                  <a:srgbClr val="000000"/>
                </a:solidFill>
                <a:latin typeface="Consolas" panose="020B0609020204030204" pitchFamily="49" charset="0"/>
              </a:rPr>
              <a:t>Bob Toddle</a:t>
            </a:r>
            <a:r>
              <a:rPr lang="it-IT" i="1" dirty="0">
                <a:solidFill>
                  <a:srgbClr val="008080"/>
                </a:solidFill>
                <a:latin typeface="Consolas" panose="020B0609020204030204" pitchFamily="49" charset="0"/>
              </a:rPr>
              <a:t>&lt;/</a:t>
            </a:r>
            <a:r>
              <a:rPr lang="it-IT" i="1" dirty="0">
                <a:solidFill>
                  <a:srgbClr val="3F7F7F"/>
                </a:solidFill>
                <a:latin typeface="Consolas" panose="020B0609020204030204" pitchFamily="49" charset="0"/>
              </a:rPr>
              <a:t>a</a:t>
            </a:r>
            <a:r>
              <a:rPr lang="it-IT" i="1" dirty="0">
                <a:solidFill>
                  <a:srgbClr val="008080"/>
                </a:solidFill>
                <a:latin typeface="Consolas" panose="020B0609020204030204" pitchFamily="49" charset="0"/>
              </a:rPr>
              <a:t>&gt;&lt;/</a:t>
            </a:r>
            <a:r>
              <a:rPr lang="it-IT" i="1" dirty="0">
                <a:solidFill>
                  <a:srgbClr val="3F7F7F"/>
                </a:solidFill>
                <a:latin typeface="Consolas" panose="020B0609020204030204" pitchFamily="49" charset="0"/>
              </a:rPr>
              <a:t>li</a:t>
            </a:r>
            <a:r>
              <a:rPr lang="it-IT" i="1" dirty="0">
                <a:solidFill>
                  <a:srgbClr val="008080"/>
                </a:solidFill>
                <a:latin typeface="Consolas" panose="020B0609020204030204" pitchFamily="49" charset="0"/>
              </a:rPr>
              <a:t>&gt;</a:t>
            </a:r>
          </a:p>
          <a:p>
            <a:r>
              <a:rPr lang="en-US" dirty="0">
                <a:solidFill>
                  <a:srgbClr val="008080"/>
                </a:solidFill>
                <a:latin typeface="Consolas" panose="020B0609020204030204" pitchFamily="49" charset="0"/>
              </a:rPr>
              <a:t>&lt;/</a:t>
            </a:r>
            <a:r>
              <a:rPr lang="en-US" dirty="0" err="1">
                <a:solidFill>
                  <a:srgbClr val="3F7F7F"/>
                </a:solidFill>
                <a:latin typeface="Consolas" panose="020B0609020204030204" pitchFamily="49" charset="0"/>
              </a:rPr>
              <a:t>ul</a:t>
            </a:r>
            <a:r>
              <a:rPr lang="en-US" dirty="0">
                <a:solidFill>
                  <a:srgbClr val="008080"/>
                </a:solidFill>
                <a:latin typeface="Consolas" panose="020B0609020204030204" pitchFamily="49" charset="0"/>
              </a:rPr>
              <a:t>&gt;</a:t>
            </a:r>
            <a:endParaRPr lang="en-US" dirty="0"/>
          </a:p>
        </p:txBody>
      </p:sp>
      <p:pic>
        <p:nvPicPr>
          <p:cNvPr id="6" name="Picture 5"/>
          <p:cNvPicPr>
            <a:picLocks noChangeAspect="1"/>
          </p:cNvPicPr>
          <p:nvPr/>
        </p:nvPicPr>
        <p:blipFill>
          <a:blip r:embed="rId3"/>
          <a:stretch>
            <a:fillRect/>
          </a:stretch>
        </p:blipFill>
        <p:spPr>
          <a:xfrm>
            <a:off x="4904239" y="2800350"/>
            <a:ext cx="3858762" cy="2071666"/>
          </a:xfrm>
          <a:prstGeom prst="rect">
            <a:avLst/>
          </a:prstGeom>
          <a:ln>
            <a:solidFill>
              <a:schemeClr val="tx2"/>
            </a:solidFill>
          </a:ln>
        </p:spPr>
      </p:pic>
    </p:spTree>
    <p:extLst>
      <p:ext uri="{BB962C8B-B14F-4D97-AF65-F5344CB8AC3E}">
        <p14:creationId xmlns:p14="http://schemas.microsoft.com/office/powerpoint/2010/main" val="156227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fade">
                                      <p:cBhvr>
                                        <p:cTn id="33" dur="500"/>
                                        <p:tgtEl>
                                          <p:spTgt spid="5">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1" end="1"/>
                                            </p:txEl>
                                          </p:spTgt>
                                        </p:tgtEl>
                                        <p:attrNameLst>
                                          <p:attrName>style.visibility</p:attrName>
                                        </p:attrNameLst>
                                      </p:cBhvr>
                                      <p:to>
                                        <p:strVal val="visible"/>
                                      </p:to>
                                    </p:set>
                                    <p:animEffect transition="in" filter="fade">
                                      <p:cBhvr>
                                        <p:cTn id="38" dur="500"/>
                                        <p:tgtEl>
                                          <p:spTgt spid="5">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2" end="2"/>
                                            </p:txEl>
                                          </p:spTgt>
                                        </p:tgtEl>
                                        <p:attrNameLst>
                                          <p:attrName>style.visibility</p:attrName>
                                        </p:attrNameLst>
                                      </p:cBhvr>
                                      <p:to>
                                        <p:strVal val="visible"/>
                                      </p:to>
                                    </p:set>
                                    <p:animEffect transition="in" filter="fade">
                                      <p:cBhvr>
                                        <p:cTn id="4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Entities</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18</a:t>
            </a:fld>
            <a:endParaRPr lang="en-US" dirty="0"/>
          </a:p>
        </p:txBody>
      </p:sp>
      <p:sp>
        <p:nvSpPr>
          <p:cNvPr id="3" name="TextBox 2"/>
          <p:cNvSpPr txBox="1"/>
          <p:nvPr/>
        </p:nvSpPr>
        <p:spPr>
          <a:xfrm>
            <a:off x="304800" y="209550"/>
            <a:ext cx="4343400" cy="3550011"/>
          </a:xfrm>
          <a:prstGeom prst="rect">
            <a:avLst/>
          </a:prstGeom>
          <a:noFill/>
        </p:spPr>
        <p:txBody>
          <a:bodyPr wrap="square" rtlCol="0">
            <a:spAutoFit/>
          </a:bodyPr>
          <a:lstStyle/>
          <a:p>
            <a:pPr>
              <a:lnSpc>
                <a:spcPct val="107000"/>
              </a:lnSpc>
            </a:pP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&lt;html&gt;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3F7F7F"/>
                </a:solidFill>
                <a:latin typeface="Consolas" panose="020B0609020204030204" pitchFamily="49" charset="0"/>
                <a:ea typeface="Calibri" panose="020F0502020204030204" pitchFamily="34" charset="0"/>
                <a:cs typeface="Consolas" panose="020B0609020204030204" pitchFamily="49" charset="0"/>
              </a:rPr>
              <a:t>head</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3F7F7F"/>
                </a:solidFill>
                <a:latin typeface="Consolas" panose="020B0609020204030204" pitchFamily="49" charset="0"/>
                <a:ea typeface="Calibri" panose="020F0502020204030204" pitchFamily="34" charset="0"/>
                <a:cs typeface="Consolas" panose="020B0609020204030204" pitchFamily="49" charset="0"/>
              </a:rPr>
              <a:t>title</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Diary</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3F7F7F"/>
                </a:solidFill>
                <a:latin typeface="Consolas" panose="020B0609020204030204" pitchFamily="49" charset="0"/>
                <a:ea typeface="Calibri" panose="020F0502020204030204" pitchFamily="34" charset="0"/>
                <a:cs typeface="Consolas" panose="020B0609020204030204" pitchFamily="49" charset="0"/>
              </a:rPr>
              <a:t>title</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3F7F7F"/>
                </a:solidFill>
                <a:latin typeface="Consolas" panose="020B0609020204030204" pitchFamily="49" charset="0"/>
                <a:ea typeface="Calibri" panose="020F0502020204030204" pitchFamily="34" charset="0"/>
                <a:cs typeface="Consolas" panose="020B0609020204030204" pitchFamily="49" charset="0"/>
              </a:rPr>
              <a:t>head</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3F7F7F"/>
                </a:solidFill>
                <a:latin typeface="Consolas" panose="020B0609020204030204" pitchFamily="49" charset="0"/>
                <a:ea typeface="Calibri" panose="020F0502020204030204" pitchFamily="34" charset="0"/>
                <a:cs typeface="Consolas" panose="020B0609020204030204" pitchFamily="49" charset="0"/>
              </a:rPr>
              <a:t>body</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Dear diary,</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Today we learned all about </a:t>
            </a: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the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400" dirty="0" err="1">
                <a:solidFill>
                  <a:srgbClr val="3F7F7F"/>
                </a:solidFill>
                <a:latin typeface="Consolas" panose="020B0609020204030204" pitchFamily="49" charset="0"/>
                <a:ea typeface="Calibri" panose="020F0502020204030204" pitchFamily="34" charset="0"/>
                <a:cs typeface="Consolas" panose="020B0609020204030204" pitchFamily="49" charset="0"/>
              </a:rPr>
              <a:t>br</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line break element.</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  &lt;/</a:t>
            </a:r>
            <a:r>
              <a:rPr lang="en-US" sz="1400" dirty="0">
                <a:solidFill>
                  <a:srgbClr val="3F7F7F"/>
                </a:solidFill>
                <a:latin typeface="Consolas" panose="020B0609020204030204" pitchFamily="49" charset="0"/>
                <a:ea typeface="Calibri" panose="020F0502020204030204" pitchFamily="34" charset="0"/>
                <a:cs typeface="Consolas" panose="020B0609020204030204" pitchFamily="49" charset="0"/>
              </a:rPr>
              <a:t>body</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&lt;/html&gt;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5172486" y="1581150"/>
            <a:ext cx="3285714" cy="2028571"/>
          </a:xfrm>
          <a:prstGeom prst="rect">
            <a:avLst/>
          </a:prstGeom>
          <a:ln>
            <a:solidFill>
              <a:schemeClr val="tx2"/>
            </a:solidFill>
          </a:ln>
        </p:spPr>
      </p:pic>
      <p:sp>
        <p:nvSpPr>
          <p:cNvPr id="7" name="Rectangle 6"/>
          <p:cNvSpPr/>
          <p:nvPr/>
        </p:nvSpPr>
        <p:spPr>
          <a:xfrm>
            <a:off x="1438276" y="2524125"/>
            <a:ext cx="457200" cy="3714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43751" y="2695575"/>
            <a:ext cx="457200" cy="3714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281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Entities</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19</a:t>
            </a:fld>
            <a:endParaRPr lang="en-US" dirty="0"/>
          </a:p>
        </p:txBody>
      </p:sp>
      <p:sp>
        <p:nvSpPr>
          <p:cNvPr id="3" name="TextBox 2"/>
          <p:cNvSpPr txBox="1"/>
          <p:nvPr/>
        </p:nvSpPr>
        <p:spPr>
          <a:xfrm>
            <a:off x="485775" y="742950"/>
            <a:ext cx="4114800" cy="553357"/>
          </a:xfrm>
          <a:prstGeom prst="rect">
            <a:avLst/>
          </a:prstGeom>
          <a:noFill/>
        </p:spPr>
        <p:txBody>
          <a:bodyPr wrap="square" rtlCol="0">
            <a:spAutoFit/>
          </a:bodyPr>
          <a:lstStyle/>
          <a:p>
            <a:pPr>
              <a:lnSpc>
                <a:spcPct val="107000"/>
              </a:lnSpc>
            </a:pP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Today we learned all about the </a:t>
            </a: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A00FF"/>
                </a:solidFill>
                <a:latin typeface="Consolas" panose="020B0609020204030204" pitchFamily="49" charset="0"/>
                <a:ea typeface="Calibri" panose="020F0502020204030204" pitchFamily="34" charset="0"/>
                <a:cs typeface="Consolas" panose="020B0609020204030204" pitchFamily="49" charset="0"/>
              </a:rPr>
              <a:t>&amp;</a:t>
            </a:r>
            <a:r>
              <a:rPr lang="en-US" sz="1400" dirty="0" err="1">
                <a:solidFill>
                  <a:srgbClr val="2A00FF"/>
                </a:solidFill>
                <a:latin typeface="Consolas" panose="020B0609020204030204" pitchFamily="49" charset="0"/>
                <a:ea typeface="Calibri" panose="020F0502020204030204" pitchFamily="34" charset="0"/>
                <a:cs typeface="Consolas" panose="020B0609020204030204" pitchFamily="49" charset="0"/>
              </a:rPr>
              <a:t>lt;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a:t>
            </a:r>
            <a:r>
              <a:rPr lang="en-US" sz="1400" dirty="0" err="1">
                <a:solidFill>
                  <a:srgbClr val="2A00FF"/>
                </a:solidFill>
                <a:latin typeface="Consolas" panose="020B0609020204030204" pitchFamily="49" charset="0"/>
                <a:ea typeface="Calibri" panose="020F0502020204030204" pitchFamily="34" charset="0"/>
                <a:cs typeface="Consolas" panose="020B0609020204030204" pitchFamily="49" charset="0"/>
              </a:rPr>
              <a:t>&amp;gt</a:t>
            </a:r>
            <a:r>
              <a:rPr lang="en-US" sz="1400" dirty="0">
                <a:solidFill>
                  <a:srgbClr val="2A00FF"/>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line break element.</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5172486" y="895350"/>
            <a:ext cx="3285714" cy="2028571"/>
          </a:xfrm>
          <a:prstGeom prst="rect">
            <a:avLst/>
          </a:prstGeom>
          <a:ln>
            <a:solidFill>
              <a:schemeClr val="tx2"/>
            </a:solidFill>
          </a:ln>
        </p:spPr>
      </p:pic>
      <p:sp>
        <p:nvSpPr>
          <p:cNvPr id="9" name="TextBox 8"/>
          <p:cNvSpPr txBox="1"/>
          <p:nvPr/>
        </p:nvSpPr>
        <p:spPr>
          <a:xfrm>
            <a:off x="419305" y="1441548"/>
            <a:ext cx="1981200" cy="406650"/>
          </a:xfrm>
          <a:prstGeom prst="rect">
            <a:avLst/>
          </a:prstGeom>
          <a:noFill/>
        </p:spPr>
        <p:txBody>
          <a:bodyPr wrap="square" rtlCol="0">
            <a:spAutoFit/>
          </a:bodyPr>
          <a:lstStyle/>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2A00FF"/>
                </a:solidFill>
                <a:latin typeface="Consolas" panose="020B0609020204030204" pitchFamily="49" charset="0"/>
                <a:ea typeface="Calibri" panose="020F0502020204030204" pitchFamily="34" charset="0"/>
                <a:cs typeface="Consolas" panose="020B0609020204030204" pitchFamily="49" charset="0"/>
              </a:rPr>
              <a:t>&amp;entity;</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p:cNvSpPr txBox="1"/>
          <p:nvPr/>
        </p:nvSpPr>
        <p:spPr>
          <a:xfrm>
            <a:off x="419305" y="2022830"/>
            <a:ext cx="446722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Use ampersand-name-semicolon to insert an entity into the text. The browser will convert it but won’t consider it as markup.</a:t>
            </a:r>
          </a:p>
          <a:p>
            <a:pPr marL="285750" indent="-285750">
              <a:buFont typeface="Arial" panose="020B0604020202020204" pitchFamily="34" charset="0"/>
              <a:buChar char="•"/>
            </a:pPr>
            <a:endParaRPr lang="en-US" dirty="0"/>
          </a:p>
        </p:txBody>
      </p:sp>
      <p:sp>
        <p:nvSpPr>
          <p:cNvPr id="11" name="TextBox 10"/>
          <p:cNvSpPr txBox="1"/>
          <p:nvPr/>
        </p:nvSpPr>
        <p:spPr>
          <a:xfrm>
            <a:off x="419305" y="3021283"/>
            <a:ext cx="552429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&amp;</a:t>
            </a:r>
            <a:r>
              <a:rPr lang="en-US" dirty="0" err="1"/>
              <a:t>lt</a:t>
            </a:r>
            <a:r>
              <a:rPr lang="en-US" dirty="0"/>
              <a:t>;  (Less than)</a:t>
            </a:r>
          </a:p>
          <a:p>
            <a:pPr marL="285750" indent="-285750">
              <a:buFont typeface="Arial" panose="020B0604020202020204" pitchFamily="34" charset="0"/>
              <a:buChar char="•"/>
            </a:pPr>
            <a:r>
              <a:rPr lang="en-US" dirty="0"/>
              <a:t>&amp;</a:t>
            </a:r>
            <a:r>
              <a:rPr lang="en-US" dirty="0" err="1"/>
              <a:t>gt</a:t>
            </a:r>
            <a:r>
              <a:rPr lang="en-US" dirty="0"/>
              <a:t>;  (Greater than)</a:t>
            </a:r>
          </a:p>
          <a:p>
            <a:pPr marL="285750" indent="-285750">
              <a:buFont typeface="Arial" panose="020B0604020202020204" pitchFamily="34" charset="0"/>
              <a:buChar char="•"/>
            </a:pPr>
            <a:r>
              <a:rPr lang="en-US" dirty="0">
                <a:hlinkClick r:id="rId4"/>
              </a:rPr>
              <a:t>https://www.w3schools.com/html/html_entities.asp</a:t>
            </a:r>
            <a:endParaRPr lang="en-US" dirty="0"/>
          </a:p>
          <a:p>
            <a:pPr marL="285750" indent="-285750">
              <a:buFont typeface="Arial" panose="020B0604020202020204" pitchFamily="34" charset="0"/>
              <a:buChar char="•"/>
            </a:pPr>
            <a:r>
              <a:rPr lang="en-US" dirty="0"/>
              <a:t>&amp;#8209; (Any Unicode character by decimal number)</a:t>
            </a:r>
          </a:p>
          <a:p>
            <a:pPr marL="285750" indent="-285750">
              <a:buFont typeface="Arial" panose="020B0604020202020204" pitchFamily="34" charset="0"/>
              <a:buChar char="•"/>
            </a:pPr>
            <a:r>
              <a:rPr lang="en-US" dirty="0"/>
              <a:t>&amp;#x2030; (Any Unicode character by hex)</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91494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Effect transition="in" filter="fade">
                                      <p:cBhvr>
                                        <p:cTn id="27" dur="500"/>
                                        <p:tgtEl>
                                          <p:spTgt spid="1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2" end="2"/>
                                            </p:txEl>
                                          </p:spTgt>
                                        </p:tgtEl>
                                        <p:attrNameLst>
                                          <p:attrName>style.visibility</p:attrName>
                                        </p:attrNameLst>
                                      </p:cBhvr>
                                      <p:to>
                                        <p:strVal val="visible"/>
                                      </p:to>
                                    </p:set>
                                    <p:animEffect transition="in" filter="fade">
                                      <p:cBhvr>
                                        <p:cTn id="32" dur="500"/>
                                        <p:tgtEl>
                                          <p:spTgt spid="11">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1">
                                            <p:txEl>
                                              <p:pRg st="4" end="4"/>
                                            </p:txEl>
                                          </p:spTgt>
                                        </p:tgtEl>
                                        <p:attrNameLst>
                                          <p:attrName>style.visibility</p:attrName>
                                        </p:attrNameLst>
                                      </p:cBhvr>
                                      <p:to>
                                        <p:strVal val="visible"/>
                                      </p:to>
                                    </p:set>
                                    <p:animEffect transition="in" filter="fade">
                                      <p:cBhvr>
                                        <p:cTn id="41"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https://www.w3schools.com/html/html_blocks.asp</a:t>
            </a:r>
            <a:endParaRPr lang="en-US" dirty="0"/>
          </a:p>
          <a:p>
            <a:pPr marL="0" indent="0">
              <a:buNone/>
            </a:pPr>
            <a:endParaRPr lang="en-US" dirty="0"/>
          </a:p>
          <a:p>
            <a:pPr marL="0" indent="0">
              <a:buNone/>
            </a:pPr>
            <a:r>
              <a:rPr lang="en-US" dirty="0">
                <a:hlinkClick r:id="rId4"/>
              </a:rPr>
              <a:t>http://www.echoecho.com/htmllists01.htm</a:t>
            </a: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0200" y="2496072"/>
            <a:ext cx="3219994" cy="2194196"/>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39962" y="2479932"/>
            <a:ext cx="1565038" cy="1585655"/>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971550"/>
            <a:ext cx="5562600" cy="3124200"/>
          </a:xfrm>
        </p:spPr>
        <p:txBody>
          <a:bodyPr>
            <a:normAutofit/>
          </a:bodyPr>
          <a:lstStyle/>
          <a:p>
            <a:r>
              <a:rPr lang="en-US" sz="1600" dirty="0"/>
              <a:t>Create a choose-your-own-adventure game.</a:t>
            </a:r>
          </a:p>
          <a:p>
            <a:r>
              <a:rPr lang="en-US" sz="1600" dirty="0"/>
              <a:t>Each room is an HTML page. Use hypertext links between the rooms.</a:t>
            </a:r>
          </a:p>
          <a:p>
            <a:r>
              <a:rPr lang="en-US" sz="1600" dirty="0"/>
              <a:t>Use an unordered list for options in each room.</a:t>
            </a:r>
          </a:p>
          <a:p>
            <a:r>
              <a:rPr lang="en-US" sz="1600" dirty="0"/>
              <a:t>Add pictures and creative descriptions.</a:t>
            </a:r>
          </a:p>
        </p:txBody>
      </p:sp>
      <p:sp>
        <p:nvSpPr>
          <p:cNvPr id="4" name="Slide Number Placeholder 3"/>
          <p:cNvSpPr>
            <a:spLocks noGrp="1"/>
          </p:cNvSpPr>
          <p:nvPr>
            <p:ph type="sldNum" sz="quarter" idx="12"/>
          </p:nvPr>
        </p:nvSpPr>
        <p:spPr/>
        <p:txBody>
          <a:bodyPr/>
          <a:lstStyle/>
          <a:p>
            <a:fld id="{B9EA2576-3992-4A7D-AC41-AC0E2BE3E45F}" type="slidenum">
              <a:rPr lang="en-US" smtClean="0"/>
              <a:pPr/>
              <a:t>20</a:t>
            </a:fld>
            <a:endParaRPr lang="en-US" dirty="0"/>
          </a:p>
        </p:txBody>
      </p:sp>
      <p:sp>
        <p:nvSpPr>
          <p:cNvPr id="9" name="TextBox 8"/>
          <p:cNvSpPr txBox="1"/>
          <p:nvPr/>
        </p:nvSpPr>
        <p:spPr>
          <a:xfrm>
            <a:off x="7162792" y="3565206"/>
            <a:ext cx="914400" cy="369332"/>
          </a:xfrm>
          <a:prstGeom prst="rect">
            <a:avLst/>
          </a:prstGeom>
          <a:noFill/>
          <a:ln>
            <a:solidFill>
              <a:schemeClr val="tx2"/>
            </a:solidFill>
          </a:ln>
        </p:spPr>
        <p:txBody>
          <a:bodyPr wrap="square" rtlCol="0">
            <a:spAutoFit/>
          </a:bodyPr>
          <a:lstStyle/>
          <a:p>
            <a:pPr algn="ctr"/>
            <a:r>
              <a:rPr lang="en-US" dirty="0">
                <a:solidFill>
                  <a:schemeClr val="tx2">
                    <a:lumMod val="75000"/>
                  </a:schemeClr>
                </a:solidFill>
              </a:rPr>
              <a:t>Kitchen</a:t>
            </a:r>
          </a:p>
        </p:txBody>
      </p:sp>
      <p:sp>
        <p:nvSpPr>
          <p:cNvPr id="11" name="TextBox 10"/>
          <p:cNvSpPr txBox="1"/>
          <p:nvPr/>
        </p:nvSpPr>
        <p:spPr>
          <a:xfrm>
            <a:off x="7162792" y="2066052"/>
            <a:ext cx="1447808" cy="369332"/>
          </a:xfrm>
          <a:prstGeom prst="rect">
            <a:avLst/>
          </a:prstGeom>
          <a:noFill/>
          <a:ln>
            <a:solidFill>
              <a:schemeClr val="tx2"/>
            </a:solidFill>
          </a:ln>
        </p:spPr>
        <p:txBody>
          <a:bodyPr wrap="square" rtlCol="0">
            <a:spAutoFit/>
          </a:bodyPr>
          <a:lstStyle/>
          <a:p>
            <a:pPr algn="ctr"/>
            <a:r>
              <a:rPr lang="en-US" dirty="0">
                <a:solidFill>
                  <a:schemeClr val="tx2">
                    <a:lumMod val="75000"/>
                  </a:schemeClr>
                </a:solidFill>
              </a:rPr>
              <a:t>Hall</a:t>
            </a:r>
          </a:p>
        </p:txBody>
      </p:sp>
      <p:sp>
        <p:nvSpPr>
          <p:cNvPr id="12" name="TextBox 11"/>
          <p:cNvSpPr txBox="1"/>
          <p:nvPr/>
        </p:nvSpPr>
        <p:spPr>
          <a:xfrm>
            <a:off x="7200900" y="2811991"/>
            <a:ext cx="838200" cy="369332"/>
          </a:xfrm>
          <a:prstGeom prst="rect">
            <a:avLst/>
          </a:prstGeom>
          <a:noFill/>
          <a:ln>
            <a:solidFill>
              <a:schemeClr val="tx2"/>
            </a:solidFill>
          </a:ln>
        </p:spPr>
        <p:txBody>
          <a:bodyPr wrap="square" rtlCol="0">
            <a:spAutoFit/>
          </a:bodyPr>
          <a:lstStyle/>
          <a:p>
            <a:pPr algn="ctr"/>
            <a:r>
              <a:rPr lang="en-US" dirty="0">
                <a:solidFill>
                  <a:schemeClr val="tx2">
                    <a:lumMod val="75000"/>
                  </a:schemeClr>
                </a:solidFill>
              </a:rPr>
              <a:t>Study</a:t>
            </a:r>
          </a:p>
        </p:txBody>
      </p:sp>
      <p:sp>
        <p:nvSpPr>
          <p:cNvPr id="15" name="Arrow: Left 14"/>
          <p:cNvSpPr/>
          <p:nvPr/>
        </p:nvSpPr>
        <p:spPr>
          <a:xfrm rot="16200000">
            <a:off x="7434837" y="3296483"/>
            <a:ext cx="370311" cy="1523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U-Turn 15"/>
          <p:cNvSpPr/>
          <p:nvPr/>
        </p:nvSpPr>
        <p:spPr>
          <a:xfrm>
            <a:off x="6200347" y="2439628"/>
            <a:ext cx="381000" cy="462517"/>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Left-Up 17"/>
          <p:cNvSpPr/>
          <p:nvPr/>
        </p:nvSpPr>
        <p:spPr>
          <a:xfrm>
            <a:off x="8077199" y="2454514"/>
            <a:ext cx="304800" cy="139661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Up-Down 18"/>
          <p:cNvSpPr/>
          <p:nvPr/>
        </p:nvSpPr>
        <p:spPr>
          <a:xfrm>
            <a:off x="7543799" y="2454514"/>
            <a:ext cx="152387" cy="35010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Up-Down 19"/>
          <p:cNvSpPr/>
          <p:nvPr/>
        </p:nvSpPr>
        <p:spPr>
          <a:xfrm rot="5400000">
            <a:off x="6881875" y="2779421"/>
            <a:ext cx="196299" cy="4417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057900" y="2811991"/>
            <a:ext cx="685800" cy="369332"/>
          </a:xfrm>
          <a:prstGeom prst="rect">
            <a:avLst/>
          </a:prstGeom>
          <a:solidFill>
            <a:schemeClr val="bg1"/>
          </a:solidFill>
          <a:ln>
            <a:solidFill>
              <a:schemeClr val="tx2"/>
            </a:solidFill>
          </a:ln>
        </p:spPr>
        <p:txBody>
          <a:bodyPr wrap="square" rtlCol="0">
            <a:spAutoFit/>
          </a:bodyPr>
          <a:lstStyle/>
          <a:p>
            <a:pPr algn="ctr"/>
            <a:r>
              <a:rPr lang="en-US" dirty="0">
                <a:solidFill>
                  <a:schemeClr val="tx2">
                    <a:lumMod val="75000"/>
                  </a:schemeClr>
                </a:solidFill>
              </a:rPr>
              <a:t>Den</a:t>
            </a:r>
          </a:p>
        </p:txBody>
      </p:sp>
      <p:pic>
        <p:nvPicPr>
          <p:cNvPr id="22" name="Picture 21"/>
          <p:cNvPicPr>
            <a:picLocks noChangeAspect="1"/>
          </p:cNvPicPr>
          <p:nvPr/>
        </p:nvPicPr>
        <p:blipFill>
          <a:blip r:embed="rId4"/>
          <a:stretch>
            <a:fillRect/>
          </a:stretch>
        </p:blipFill>
        <p:spPr>
          <a:xfrm>
            <a:off x="6152443" y="467947"/>
            <a:ext cx="2527771" cy="1400698"/>
          </a:xfrm>
          <a:prstGeom prst="rect">
            <a:avLst/>
          </a:prstGeom>
          <a:noFill/>
          <a:ln>
            <a:solidFill>
              <a:schemeClr val="accent1">
                <a:shade val="50000"/>
              </a:schemeClr>
            </a:solidFill>
          </a:ln>
        </p:spPr>
      </p:pic>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In the Book</a:t>
            </a:r>
          </a:p>
        </p:txBody>
      </p:sp>
      <p:sp>
        <p:nvSpPr>
          <p:cNvPr id="7" name="Content Placeholder 6"/>
          <p:cNvSpPr>
            <a:spLocks noGrp="1"/>
          </p:cNvSpPr>
          <p:nvPr>
            <p:ph idx="1"/>
          </p:nvPr>
        </p:nvSpPr>
        <p:spPr>
          <a:xfrm>
            <a:off x="457200" y="1123950"/>
            <a:ext cx="8534400" cy="381000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3</a:t>
            </a:fld>
            <a:endParaRPr lang="en-US" dirty="0"/>
          </a:p>
        </p:txBody>
      </p:sp>
      <p:pic>
        <p:nvPicPr>
          <p:cNvPr id="3" name="Picture 2"/>
          <p:cNvPicPr>
            <a:picLocks noChangeAspect="1"/>
          </p:cNvPicPr>
          <p:nvPr/>
        </p:nvPicPr>
        <p:blipFill>
          <a:blip r:embed="rId3"/>
          <a:stretch>
            <a:fillRect/>
          </a:stretch>
        </p:blipFill>
        <p:spPr>
          <a:xfrm>
            <a:off x="5257800" y="901378"/>
            <a:ext cx="3155383" cy="3647762"/>
          </a:xfrm>
          <a:prstGeom prst="rect">
            <a:avLst/>
          </a:prstGeom>
        </p:spPr>
      </p:pic>
      <p:sp>
        <p:nvSpPr>
          <p:cNvPr id="4" name="TextBox 3"/>
          <p:cNvSpPr txBox="1"/>
          <p:nvPr/>
        </p:nvSpPr>
        <p:spPr>
          <a:xfrm>
            <a:off x="663522" y="1349697"/>
            <a:ext cx="3746714" cy="954107"/>
          </a:xfrm>
          <a:prstGeom prst="rect">
            <a:avLst/>
          </a:prstGeom>
          <a:noFill/>
        </p:spPr>
        <p:txBody>
          <a:bodyPr wrap="square" rtlCol="0">
            <a:spAutoFit/>
          </a:bodyPr>
          <a:lstStyle/>
          <a:p>
            <a:r>
              <a:rPr lang="en-US" sz="3200" b="1" dirty="0">
                <a:solidFill>
                  <a:schemeClr val="tx2">
                    <a:lumMod val="75000"/>
                  </a:schemeClr>
                </a:solidFill>
              </a:rPr>
              <a:t>Chapter 3:</a:t>
            </a:r>
          </a:p>
          <a:p>
            <a:r>
              <a:rPr lang="en-US" sz="2400" b="1" dirty="0">
                <a:solidFill>
                  <a:schemeClr val="tx2">
                    <a:lumMod val="75000"/>
                  </a:schemeClr>
                </a:solidFill>
              </a:rPr>
              <a:t>    </a:t>
            </a:r>
            <a:r>
              <a:rPr lang="en-US" sz="2400" dirty="0">
                <a:solidFill>
                  <a:schemeClr val="tx2">
                    <a:lumMod val="75000"/>
                  </a:schemeClr>
                </a:solidFill>
              </a:rPr>
              <a:t>Building Blocks</a:t>
            </a:r>
          </a:p>
        </p:txBody>
      </p:sp>
    </p:spTree>
    <p:extLst>
      <p:ext uri="{BB962C8B-B14F-4D97-AF65-F5344CB8AC3E}">
        <p14:creationId xmlns:p14="http://schemas.microsoft.com/office/powerpoint/2010/main" val="102491889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Testimonials</a:t>
            </a:r>
          </a:p>
        </p:txBody>
      </p:sp>
      <p:sp>
        <p:nvSpPr>
          <p:cNvPr id="4" name="Slide Number Placeholder 3"/>
          <p:cNvSpPr>
            <a:spLocks noGrp="1"/>
          </p:cNvSpPr>
          <p:nvPr>
            <p:ph type="sldNum" sz="quarter" idx="12"/>
          </p:nvPr>
        </p:nvSpPr>
        <p:spPr/>
        <p:txBody>
          <a:bodyPr/>
          <a:lstStyle/>
          <a:p>
            <a:fld id="{B9EA2576-3992-4A7D-AC41-AC0E2BE3E45F}" type="slidenum">
              <a:rPr lang="en-US" smtClean="0"/>
              <a:pPr/>
              <a:t>4</a:t>
            </a:fld>
            <a:endParaRPr lang="en-US" dirty="0"/>
          </a:p>
        </p:txBody>
      </p:sp>
      <p:pic>
        <p:nvPicPr>
          <p:cNvPr id="7" name="Picture 6"/>
          <p:cNvPicPr>
            <a:picLocks noChangeAspect="1"/>
          </p:cNvPicPr>
          <p:nvPr/>
        </p:nvPicPr>
        <p:blipFill>
          <a:blip r:embed="rId3"/>
          <a:stretch>
            <a:fillRect/>
          </a:stretch>
        </p:blipFill>
        <p:spPr>
          <a:xfrm>
            <a:off x="386486" y="1069231"/>
            <a:ext cx="4865828" cy="3581400"/>
          </a:xfrm>
          <a:prstGeom prst="rect">
            <a:avLst/>
          </a:prstGeom>
          <a:ln>
            <a:solidFill>
              <a:schemeClr val="accent1"/>
            </a:solidFill>
          </a:ln>
        </p:spPr>
      </p:pic>
      <p:sp>
        <p:nvSpPr>
          <p:cNvPr id="8" name="TextBox 7"/>
          <p:cNvSpPr txBox="1"/>
          <p:nvPr/>
        </p:nvSpPr>
        <p:spPr>
          <a:xfrm>
            <a:off x="5641919" y="1123950"/>
            <a:ext cx="3048000" cy="923330"/>
          </a:xfrm>
          <a:prstGeom prst="rect">
            <a:avLst/>
          </a:prstGeom>
          <a:noFill/>
        </p:spPr>
        <p:txBody>
          <a:bodyPr wrap="square" rtlCol="0">
            <a:spAutoFit/>
          </a:bodyPr>
          <a:lstStyle/>
          <a:p>
            <a:r>
              <a:rPr lang="en-US" dirty="0"/>
              <a:t>We are adding a testimonial section to the store’s “main” page.</a:t>
            </a:r>
          </a:p>
        </p:txBody>
      </p:sp>
      <p:sp>
        <p:nvSpPr>
          <p:cNvPr id="9" name="TextBox 8"/>
          <p:cNvSpPr txBox="1"/>
          <p:nvPr/>
        </p:nvSpPr>
        <p:spPr>
          <a:xfrm>
            <a:off x="5636057" y="2216339"/>
            <a:ext cx="3048000" cy="369332"/>
          </a:xfrm>
          <a:prstGeom prst="rect">
            <a:avLst/>
          </a:prstGeom>
          <a:noFill/>
        </p:spPr>
        <p:txBody>
          <a:bodyPr wrap="square" rtlCol="0">
            <a:spAutoFit/>
          </a:bodyPr>
          <a:lstStyle/>
          <a:p>
            <a:r>
              <a:rPr lang="en-US" dirty="0"/>
              <a:t>How do we format quotes?</a:t>
            </a:r>
          </a:p>
        </p:txBody>
      </p:sp>
      <p:sp>
        <p:nvSpPr>
          <p:cNvPr id="22" name="TextBox 21"/>
          <p:cNvSpPr txBox="1"/>
          <p:nvPr/>
        </p:nvSpPr>
        <p:spPr>
          <a:xfrm>
            <a:off x="6451995" y="2617020"/>
            <a:ext cx="2006205" cy="523220"/>
          </a:xfrm>
          <a:prstGeom prst="rect">
            <a:avLst/>
          </a:prstGeom>
          <a:noFill/>
        </p:spPr>
        <p:txBody>
          <a:bodyPr wrap="square" rtlCol="0">
            <a:spAutoFit/>
          </a:bodyPr>
          <a:lstStyle/>
          <a:p>
            <a:r>
              <a:rPr lang="en-US" sz="1400" dirty="0">
                <a:solidFill>
                  <a:srgbClr val="FF0000"/>
                </a:solidFill>
              </a:rPr>
              <a:t>Never use quotation marks for emphasis.</a:t>
            </a:r>
          </a:p>
        </p:txBody>
      </p:sp>
      <p:sp>
        <p:nvSpPr>
          <p:cNvPr id="23" name="TextBox 22"/>
          <p:cNvSpPr txBox="1"/>
          <p:nvPr/>
        </p:nvSpPr>
        <p:spPr>
          <a:xfrm>
            <a:off x="7693269" y="1407159"/>
            <a:ext cx="846617" cy="369332"/>
          </a:xfrm>
          <a:prstGeom prst="rect">
            <a:avLst/>
          </a:prstGeom>
          <a:solidFill>
            <a:schemeClr val="bg1"/>
          </a:solidFill>
        </p:spPr>
        <p:txBody>
          <a:bodyPr wrap="square" rtlCol="0">
            <a:spAutoFit/>
          </a:bodyPr>
          <a:lstStyle/>
          <a:p>
            <a:r>
              <a:rPr lang="en-US" b="1" dirty="0"/>
              <a:t>main</a:t>
            </a:r>
          </a:p>
        </p:txBody>
      </p:sp>
      <p:cxnSp>
        <p:nvCxnSpPr>
          <p:cNvPr id="10" name="Straight Arrow Connector 9"/>
          <p:cNvCxnSpPr>
            <a:cxnSpLocks/>
          </p:cNvCxnSpPr>
          <p:nvPr/>
        </p:nvCxnSpPr>
        <p:spPr>
          <a:xfrm flipV="1">
            <a:off x="7734301" y="1670538"/>
            <a:ext cx="11722" cy="94648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V="1">
            <a:off x="7734300" y="1705708"/>
            <a:ext cx="574431" cy="91131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4"/>
          <a:stretch>
            <a:fillRect/>
          </a:stretch>
        </p:blipFill>
        <p:spPr>
          <a:xfrm>
            <a:off x="6466028" y="3119960"/>
            <a:ext cx="1569559" cy="1435907"/>
          </a:xfrm>
          <a:prstGeom prst="rect">
            <a:avLst/>
          </a:prstGeom>
        </p:spPr>
      </p:pic>
      <p:sp>
        <p:nvSpPr>
          <p:cNvPr id="30" name="TextBox 29"/>
          <p:cNvSpPr txBox="1"/>
          <p:nvPr/>
        </p:nvSpPr>
        <p:spPr>
          <a:xfrm>
            <a:off x="6175131" y="4612461"/>
            <a:ext cx="2133600" cy="369332"/>
          </a:xfrm>
          <a:prstGeom prst="rect">
            <a:avLst/>
          </a:prstGeom>
          <a:noFill/>
        </p:spPr>
        <p:txBody>
          <a:bodyPr wrap="square" rtlCol="0">
            <a:spAutoFit/>
          </a:bodyPr>
          <a:lstStyle/>
          <a:p>
            <a:r>
              <a:rPr lang="en-US" dirty="0"/>
              <a:t>“Weird “Al” </a:t>
            </a:r>
            <a:r>
              <a:rPr lang="en-US" dirty="0" err="1"/>
              <a:t>Yankovic</a:t>
            </a:r>
            <a:endParaRPr lang="en-US" dirty="0"/>
          </a:p>
        </p:txBody>
      </p:sp>
    </p:spTree>
    <p:extLst>
      <p:ext uri="{BB962C8B-B14F-4D97-AF65-F5344CB8AC3E}">
        <p14:creationId xmlns:p14="http://schemas.microsoft.com/office/powerpoint/2010/main" val="331923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xEl>
                                              <p:pRg st="0" end="0"/>
                                            </p:txEl>
                                          </p:spTgt>
                                        </p:tgtEl>
                                        <p:attrNameLst>
                                          <p:attrName>style.visibility</p:attrName>
                                        </p:attrNameLst>
                                      </p:cBhvr>
                                      <p:to>
                                        <p:strVal val="visible"/>
                                      </p:to>
                                    </p:set>
                                    <p:animEffect transition="in" filter="fade">
                                      <p:cBhvr>
                                        <p:cTn id="20" dur="500"/>
                                        <p:tgtEl>
                                          <p:spTgt spid="22">
                                            <p:txEl>
                                              <p:pRg st="0" end="0"/>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22" presetClass="entr" presetSubtype="4"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Testimonials</a:t>
            </a:r>
          </a:p>
        </p:txBody>
      </p:sp>
      <p:sp>
        <p:nvSpPr>
          <p:cNvPr id="4" name="Slide Number Placeholder 3"/>
          <p:cNvSpPr>
            <a:spLocks noGrp="1"/>
          </p:cNvSpPr>
          <p:nvPr>
            <p:ph type="sldNum" sz="quarter" idx="12"/>
          </p:nvPr>
        </p:nvSpPr>
        <p:spPr/>
        <p:txBody>
          <a:bodyPr/>
          <a:lstStyle/>
          <a:p>
            <a:fld id="{B9EA2576-3992-4A7D-AC41-AC0E2BE3E45F}" type="slidenum">
              <a:rPr lang="en-US" smtClean="0"/>
              <a:pPr/>
              <a:t>5</a:t>
            </a:fld>
            <a:endParaRPr lang="en-US" dirty="0"/>
          </a:p>
        </p:txBody>
      </p:sp>
      <p:pic>
        <p:nvPicPr>
          <p:cNvPr id="7" name="Picture 6"/>
          <p:cNvPicPr>
            <a:picLocks noChangeAspect="1"/>
          </p:cNvPicPr>
          <p:nvPr/>
        </p:nvPicPr>
        <p:blipFill>
          <a:blip r:embed="rId3"/>
          <a:stretch>
            <a:fillRect/>
          </a:stretch>
        </p:blipFill>
        <p:spPr>
          <a:xfrm>
            <a:off x="386486" y="1069231"/>
            <a:ext cx="4865828" cy="3581400"/>
          </a:xfrm>
          <a:prstGeom prst="rect">
            <a:avLst/>
          </a:prstGeom>
          <a:ln>
            <a:solidFill>
              <a:schemeClr val="accent1"/>
            </a:solidFill>
          </a:ln>
        </p:spPr>
      </p:pic>
      <p:sp>
        <p:nvSpPr>
          <p:cNvPr id="8" name="TextBox 7"/>
          <p:cNvSpPr txBox="1"/>
          <p:nvPr/>
        </p:nvSpPr>
        <p:spPr>
          <a:xfrm>
            <a:off x="5641919" y="1123950"/>
            <a:ext cx="3048000" cy="923330"/>
          </a:xfrm>
          <a:prstGeom prst="rect">
            <a:avLst/>
          </a:prstGeom>
          <a:noFill/>
        </p:spPr>
        <p:txBody>
          <a:bodyPr wrap="square" rtlCol="0">
            <a:spAutoFit/>
          </a:bodyPr>
          <a:lstStyle/>
          <a:p>
            <a:r>
              <a:rPr lang="en-US" dirty="0"/>
              <a:t>We are adding a testimonial section to the store’s “main” page.</a:t>
            </a:r>
          </a:p>
        </p:txBody>
      </p:sp>
      <p:sp>
        <p:nvSpPr>
          <p:cNvPr id="9" name="TextBox 8"/>
          <p:cNvSpPr txBox="1"/>
          <p:nvPr/>
        </p:nvSpPr>
        <p:spPr>
          <a:xfrm>
            <a:off x="5636057" y="2216339"/>
            <a:ext cx="3048000" cy="369332"/>
          </a:xfrm>
          <a:prstGeom prst="rect">
            <a:avLst/>
          </a:prstGeom>
          <a:noFill/>
        </p:spPr>
        <p:txBody>
          <a:bodyPr wrap="square" rtlCol="0">
            <a:spAutoFit/>
          </a:bodyPr>
          <a:lstStyle/>
          <a:p>
            <a:r>
              <a:rPr lang="en-US" dirty="0"/>
              <a:t>How do we format quotes?</a:t>
            </a:r>
          </a:p>
        </p:txBody>
      </p:sp>
    </p:spTree>
    <p:extLst>
      <p:ext uri="{BB962C8B-B14F-4D97-AF65-F5344CB8AC3E}">
        <p14:creationId xmlns:p14="http://schemas.microsoft.com/office/powerpoint/2010/main" val="4081570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0" y="57151"/>
            <a:ext cx="4191000" cy="609600"/>
          </a:xfrm>
        </p:spPr>
        <p:txBody>
          <a:bodyPr/>
          <a:lstStyle/>
          <a:p>
            <a:r>
              <a:rPr lang="en-US" dirty="0"/>
              <a:t>Testimonials</a:t>
            </a:r>
          </a:p>
        </p:txBody>
      </p:sp>
      <p:sp>
        <p:nvSpPr>
          <p:cNvPr id="4" name="Slide Number Placeholder 3"/>
          <p:cNvSpPr>
            <a:spLocks noGrp="1"/>
          </p:cNvSpPr>
          <p:nvPr>
            <p:ph type="sldNum" sz="quarter" idx="12"/>
          </p:nvPr>
        </p:nvSpPr>
        <p:spPr/>
        <p:txBody>
          <a:bodyPr/>
          <a:lstStyle/>
          <a:p>
            <a:fld id="{B9EA2576-3992-4A7D-AC41-AC0E2BE3E45F}" type="slidenum">
              <a:rPr lang="en-US" smtClean="0"/>
              <a:pPr/>
              <a:t>6</a:t>
            </a:fld>
            <a:endParaRPr lang="en-US" dirty="0"/>
          </a:p>
        </p:txBody>
      </p:sp>
      <p:sp>
        <p:nvSpPr>
          <p:cNvPr id="8" name="TextBox 7"/>
          <p:cNvSpPr txBox="1"/>
          <p:nvPr/>
        </p:nvSpPr>
        <p:spPr>
          <a:xfrm>
            <a:off x="228600" y="209550"/>
            <a:ext cx="6934200" cy="3648756"/>
          </a:xfrm>
          <a:prstGeom prst="rect">
            <a:avLst/>
          </a:prstGeom>
          <a:noFill/>
        </p:spPr>
        <p:txBody>
          <a:bodyPr wrap="square" rtlCol="0">
            <a:spAutoFit/>
          </a:bodyPr>
          <a:lstStyle/>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What People Are Saying</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h2</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Jan Martin says "This store saved my life!"</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p>
          <a:p>
            <a:pPr>
              <a:lnSpc>
                <a:spcPct val="107000"/>
              </a:lnSpc>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Tom Rogers exclaims "Fast and friendly</a:t>
            </a: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service!"</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p>
          <a:p>
            <a:pPr>
              <a:lnSpc>
                <a:spcPct val="107000"/>
              </a:lnSpc>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Mrs. Davidson says "All of my top papers have been </a:t>
            </a: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written on Rusty Ruler paper. And I honestly </a:t>
            </a: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believe words flow more smoothly from a Rusty</a:t>
            </a: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Ruler ballpoint pen."</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p:cNvSpPr txBox="1"/>
          <p:nvPr/>
        </p:nvSpPr>
        <p:spPr>
          <a:xfrm>
            <a:off x="4463374" y="4010705"/>
            <a:ext cx="4267200" cy="646331"/>
          </a:xfrm>
          <a:prstGeom prst="rect">
            <a:avLst/>
          </a:prstGeom>
          <a:noFill/>
        </p:spPr>
        <p:txBody>
          <a:bodyPr wrap="square" rtlCol="0">
            <a:spAutoFit/>
          </a:bodyPr>
          <a:lstStyle/>
          <a:p>
            <a:r>
              <a:rPr lang="en-US" dirty="0"/>
              <a:t>HTML encourages to describe WHAT something is and not HOW to draw it.</a:t>
            </a:r>
          </a:p>
        </p:txBody>
      </p:sp>
    </p:spTree>
    <p:extLst>
      <p:ext uri="{BB962C8B-B14F-4D97-AF65-F5344CB8AC3E}">
        <p14:creationId xmlns:p14="http://schemas.microsoft.com/office/powerpoint/2010/main" val="211479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7151"/>
            <a:ext cx="8991600" cy="609600"/>
          </a:xfrm>
        </p:spPr>
        <p:txBody>
          <a:bodyPr/>
          <a:lstStyle/>
          <a:p>
            <a:r>
              <a:rPr lang="en-US" dirty="0"/>
              <a:t>The Quote Element</a:t>
            </a:r>
          </a:p>
        </p:txBody>
      </p:sp>
      <p:sp>
        <p:nvSpPr>
          <p:cNvPr id="4" name="Slide Number Placeholder 3"/>
          <p:cNvSpPr>
            <a:spLocks noGrp="1"/>
          </p:cNvSpPr>
          <p:nvPr>
            <p:ph type="sldNum" sz="quarter" idx="12"/>
          </p:nvPr>
        </p:nvSpPr>
        <p:spPr/>
        <p:txBody>
          <a:bodyPr/>
          <a:lstStyle/>
          <a:p>
            <a:fld id="{B9EA2576-3992-4A7D-AC41-AC0E2BE3E45F}" type="slidenum">
              <a:rPr lang="en-US" smtClean="0"/>
              <a:pPr/>
              <a:t>7</a:t>
            </a:fld>
            <a:endParaRPr lang="en-US" dirty="0"/>
          </a:p>
        </p:txBody>
      </p:sp>
      <p:sp>
        <p:nvSpPr>
          <p:cNvPr id="8" name="TextBox 7"/>
          <p:cNvSpPr txBox="1"/>
          <p:nvPr/>
        </p:nvSpPr>
        <p:spPr>
          <a:xfrm>
            <a:off x="609600" y="819150"/>
            <a:ext cx="7772400" cy="1080232"/>
          </a:xfrm>
          <a:prstGeom prst="rect">
            <a:avLst/>
          </a:prstGeom>
          <a:noFill/>
        </p:spPr>
        <p:txBody>
          <a:bodyPr wrap="square" rtlCol="0">
            <a:spAutoFit/>
          </a:bodyPr>
          <a:lstStyle/>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Jan Martin says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&lt;q&gt;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This store saved my life!</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q</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p>
          <a:p>
            <a:pPr>
              <a:lnSpc>
                <a:spcPct val="107000"/>
              </a:lnSpc>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Tom Rogers exclaims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q</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Fast and friendly service!</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&lt;/q&gt;&lt;/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p>
        </p:txBody>
      </p:sp>
      <p:pic>
        <p:nvPicPr>
          <p:cNvPr id="5" name="Picture 4"/>
          <p:cNvPicPr>
            <a:picLocks noChangeAspect="1"/>
          </p:cNvPicPr>
          <p:nvPr/>
        </p:nvPicPr>
        <p:blipFill>
          <a:blip r:embed="rId3"/>
          <a:stretch>
            <a:fillRect/>
          </a:stretch>
        </p:blipFill>
        <p:spPr>
          <a:xfrm>
            <a:off x="533400" y="1899382"/>
            <a:ext cx="3812297" cy="2805968"/>
          </a:xfrm>
          <a:prstGeom prst="rect">
            <a:avLst/>
          </a:prstGeom>
          <a:ln>
            <a:solidFill>
              <a:schemeClr val="accent1"/>
            </a:solidFill>
          </a:ln>
        </p:spPr>
      </p:pic>
      <p:sp>
        <p:nvSpPr>
          <p:cNvPr id="6" name="TextBox 5"/>
          <p:cNvSpPr txBox="1"/>
          <p:nvPr/>
        </p:nvSpPr>
        <p:spPr>
          <a:xfrm>
            <a:off x="5029200" y="1964799"/>
            <a:ext cx="2057400" cy="676211"/>
          </a:xfrm>
          <a:prstGeom prst="rect">
            <a:avLst/>
          </a:prstGeom>
          <a:noFill/>
        </p:spPr>
        <p:txBody>
          <a:bodyPr wrap="square" rtlCol="0">
            <a:spAutoFit/>
          </a:bodyPr>
          <a:lstStyle/>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style</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3F7F7F"/>
                </a:solidFill>
                <a:latin typeface="Consolas" panose="020B0609020204030204" pitchFamily="49" charset="0"/>
                <a:ea typeface="Calibri" panose="020F0502020204030204" pitchFamily="34" charset="0"/>
                <a:cs typeface="Consolas" panose="020B0609020204030204" pitchFamily="49" charset="0"/>
              </a:rPr>
              <a:t>q</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7F007F"/>
                </a:solidFill>
                <a:latin typeface="Consolas" panose="020B0609020204030204" pitchFamily="49" charset="0"/>
                <a:ea typeface="Calibri" panose="020F0502020204030204" pitchFamily="34" charset="0"/>
                <a:cs typeface="Consolas" panose="020B0609020204030204" pitchFamily="49" charset="0"/>
              </a:rPr>
              <a:t>color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2A00E1"/>
                </a:solidFill>
                <a:latin typeface="Consolas" panose="020B0609020204030204" pitchFamily="49" charset="0"/>
                <a:ea typeface="Calibri" panose="020F0502020204030204" pitchFamily="34" charset="0"/>
                <a:cs typeface="Consolas" panose="020B0609020204030204" pitchFamily="49" charset="0"/>
              </a:rPr>
              <a:t>green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3F7F7F"/>
                </a:solidFill>
                <a:latin typeface="Consolas" panose="020B0609020204030204" pitchFamily="49" charset="0"/>
                <a:ea typeface="Calibri" panose="020F0502020204030204" pitchFamily="34" charset="0"/>
                <a:cs typeface="Consolas" panose="020B0609020204030204" pitchFamily="49" charset="0"/>
              </a:rPr>
              <a:t>style</a:t>
            </a:r>
            <a:r>
              <a:rPr lang="en-US" sz="1200"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4"/>
          <a:stretch>
            <a:fillRect/>
          </a:stretch>
        </p:blipFill>
        <p:spPr>
          <a:xfrm>
            <a:off x="4876800" y="2952750"/>
            <a:ext cx="3721417" cy="1398494"/>
          </a:xfrm>
          <a:prstGeom prst="rect">
            <a:avLst/>
          </a:prstGeom>
        </p:spPr>
      </p:pic>
      <p:cxnSp>
        <p:nvCxnSpPr>
          <p:cNvPr id="12" name="Straight Arrow Connector 11"/>
          <p:cNvCxnSpPr>
            <a:cxnSpLocks/>
          </p:cNvCxnSpPr>
          <p:nvPr/>
        </p:nvCxnSpPr>
        <p:spPr>
          <a:xfrm>
            <a:off x="6477000" y="2419350"/>
            <a:ext cx="609600" cy="91440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42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Quotes</a:t>
            </a:r>
          </a:p>
        </p:txBody>
      </p:sp>
      <p:sp>
        <p:nvSpPr>
          <p:cNvPr id="4" name="Slide Number Placeholder 3"/>
          <p:cNvSpPr>
            <a:spLocks noGrp="1"/>
          </p:cNvSpPr>
          <p:nvPr>
            <p:ph type="sldNum" sz="quarter" idx="12"/>
          </p:nvPr>
        </p:nvSpPr>
        <p:spPr/>
        <p:txBody>
          <a:bodyPr/>
          <a:lstStyle/>
          <a:p>
            <a:fld id="{B9EA2576-3992-4A7D-AC41-AC0E2BE3E45F}" type="slidenum">
              <a:rPr lang="en-US" smtClean="0"/>
              <a:pPr/>
              <a:t>8</a:t>
            </a:fld>
            <a:endParaRPr lang="en-US" dirty="0"/>
          </a:p>
        </p:txBody>
      </p:sp>
      <p:sp>
        <p:nvSpPr>
          <p:cNvPr id="5" name="TextBox 4"/>
          <p:cNvSpPr txBox="1"/>
          <p:nvPr/>
        </p:nvSpPr>
        <p:spPr>
          <a:xfrm>
            <a:off x="609600" y="742950"/>
            <a:ext cx="6324600" cy="2265685"/>
          </a:xfrm>
          <a:prstGeom prst="rect">
            <a:avLst/>
          </a:prstGeom>
          <a:noFill/>
        </p:spPr>
        <p:txBody>
          <a:bodyPr wrap="square" rtlCol="0">
            <a:spAutoFit/>
          </a:bodyPr>
          <a:lstStyle/>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Mrs. Davidson says</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p>
          <a:p>
            <a:pPr>
              <a:lnSpc>
                <a:spcPct val="107000"/>
              </a:lnSpc>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blockquote</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All of my top papers have been written on Rusty Ruler paper. And I honestly believe words flow more smoothly from a Rusty Ruler ballpoint pen.</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blockquote</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057400" y="3015524"/>
            <a:ext cx="5652298" cy="1537425"/>
          </a:xfrm>
          <a:prstGeom prst="rect">
            <a:avLst/>
          </a:prstGeom>
          <a:ln>
            <a:solidFill>
              <a:schemeClr val="tx2"/>
            </a:solidFill>
          </a:ln>
        </p:spPr>
      </p:pic>
    </p:spTree>
    <p:extLst>
      <p:ext uri="{BB962C8B-B14F-4D97-AF65-F5344CB8AC3E}">
        <p14:creationId xmlns:p14="http://schemas.microsoft.com/office/powerpoint/2010/main" val="156190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Emphasis</a:t>
            </a:r>
          </a:p>
        </p:txBody>
      </p:sp>
      <p:sp>
        <p:nvSpPr>
          <p:cNvPr id="4" name="Slide Number Placeholder 3"/>
          <p:cNvSpPr>
            <a:spLocks noGrp="1"/>
          </p:cNvSpPr>
          <p:nvPr>
            <p:ph type="sldNum" sz="quarter" idx="12"/>
          </p:nvPr>
        </p:nvSpPr>
        <p:spPr/>
        <p:txBody>
          <a:bodyPr/>
          <a:lstStyle/>
          <a:p>
            <a:fld id="{B9EA2576-3992-4A7D-AC41-AC0E2BE3E45F}" type="slidenum">
              <a:rPr lang="en-US" smtClean="0"/>
              <a:pPr/>
              <a:t>9</a:t>
            </a:fld>
            <a:endParaRPr lang="en-US" dirty="0"/>
          </a:p>
        </p:txBody>
      </p:sp>
      <p:sp>
        <p:nvSpPr>
          <p:cNvPr id="5" name="TextBox 4"/>
          <p:cNvSpPr txBox="1"/>
          <p:nvPr/>
        </p:nvSpPr>
        <p:spPr>
          <a:xfrm>
            <a:off x="609600" y="742950"/>
            <a:ext cx="7620000" cy="981423"/>
          </a:xfrm>
          <a:prstGeom prst="rect">
            <a:avLst/>
          </a:prstGeom>
          <a:noFill/>
        </p:spPr>
        <p:txBody>
          <a:bodyPr wrap="square" rtlCol="0">
            <a:spAutoFit/>
          </a:bodyPr>
          <a:lstStyle/>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Tom Rogers exclaims </a:t>
            </a: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q</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Fast and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b</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friendly</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&lt;/b&gt;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service!</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q</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p>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609600" y="1800572"/>
            <a:ext cx="7620000" cy="981423"/>
          </a:xfrm>
          <a:prstGeom prst="rect">
            <a:avLst/>
          </a:prstGeom>
          <a:noFill/>
        </p:spPr>
        <p:txBody>
          <a:bodyPr wrap="square" rtlCol="0">
            <a:spAutoFit/>
          </a:bodyPr>
          <a:lstStyle/>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Tom Rogers exclaims </a:t>
            </a: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q</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Fast and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3F7F7F"/>
                </a:solidFill>
                <a:latin typeface="Consolas" panose="020B0609020204030204" pitchFamily="49" charset="0"/>
                <a:ea typeface="Calibri" panose="020F0502020204030204" pitchFamily="34" charset="0"/>
                <a:cs typeface="Consolas" panose="020B0609020204030204" pitchFamily="49" charset="0"/>
              </a:rPr>
              <a:t>em</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friendly</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008080"/>
                </a:solidFill>
                <a:latin typeface="Consolas" panose="020B0609020204030204" pitchFamily="49" charset="0"/>
                <a:ea typeface="Calibri" panose="020F0502020204030204" pitchFamily="34" charset="0"/>
                <a:cs typeface="Consolas" panose="020B0609020204030204" pitchFamily="49" charset="0"/>
              </a:rPr>
              <a:t>em</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service!</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q</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p>
          <a:p>
            <a:pPr>
              <a:lnSpc>
                <a:spcPct val="107000"/>
              </a:lnSpc>
            </a:pP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3F7F7F"/>
                </a:solidFill>
                <a:latin typeface="Consolas" panose="020B0609020204030204" pitchFamily="49" charset="0"/>
                <a:ea typeface="Calibri" panose="020F0502020204030204" pitchFamily="34" charset="0"/>
                <a:cs typeface="Consolas" panose="020B0609020204030204" pitchFamily="49" charset="0"/>
              </a:rPr>
              <a:t>p</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1371600" y="2571750"/>
            <a:ext cx="3301805" cy="2300506"/>
          </a:xfrm>
          <a:prstGeom prst="rect">
            <a:avLst/>
          </a:prstGeom>
          <a:noFill/>
          <a:ln>
            <a:solidFill>
              <a:schemeClr val="tx2"/>
            </a:solidFill>
          </a:ln>
        </p:spPr>
      </p:pic>
      <p:pic>
        <p:nvPicPr>
          <p:cNvPr id="10" name="Picture 9"/>
          <p:cNvPicPr>
            <a:picLocks noChangeAspect="1"/>
          </p:cNvPicPr>
          <p:nvPr/>
        </p:nvPicPr>
        <p:blipFill>
          <a:blip r:embed="rId4"/>
          <a:stretch>
            <a:fillRect/>
          </a:stretch>
        </p:blipFill>
        <p:spPr>
          <a:xfrm>
            <a:off x="4915710" y="2571750"/>
            <a:ext cx="3293699" cy="2294858"/>
          </a:xfrm>
          <a:prstGeom prst="rect">
            <a:avLst/>
          </a:prstGeom>
          <a:noFill/>
          <a:ln>
            <a:solidFill>
              <a:schemeClr val="tx2"/>
            </a:solidFill>
          </a:ln>
        </p:spPr>
      </p:pic>
      <p:sp>
        <p:nvSpPr>
          <p:cNvPr id="12" name="Rectangle 11"/>
          <p:cNvSpPr/>
          <p:nvPr/>
        </p:nvSpPr>
        <p:spPr>
          <a:xfrm>
            <a:off x="3011938" y="3657600"/>
            <a:ext cx="742940" cy="2438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508861" y="3657600"/>
            <a:ext cx="742940" cy="2438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584315" y="1047750"/>
            <a:ext cx="381000" cy="3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968886" y="1069095"/>
            <a:ext cx="526914" cy="3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165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8217</TotalTime>
  <Words>2095</Words>
  <Application>Microsoft Office PowerPoint</Application>
  <PresentationFormat>On-screen Show (16:9)</PresentationFormat>
  <Paragraphs>297</Paragraphs>
  <Slides>20</Slides>
  <Notes>17</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20</vt:i4>
      </vt:variant>
    </vt:vector>
  </HeadingPairs>
  <TitlesOfParts>
    <vt:vector size="32"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Quotes, Blocks, and Lists</vt:lpstr>
      <vt:lpstr>See Also</vt:lpstr>
      <vt:lpstr>In the Book</vt:lpstr>
      <vt:lpstr>Testimonials</vt:lpstr>
      <vt:lpstr>Testimonials</vt:lpstr>
      <vt:lpstr>Testimonials</vt:lpstr>
      <vt:lpstr>The Quote Element</vt:lpstr>
      <vt:lpstr>Block Quotes</vt:lpstr>
      <vt:lpstr>Emphasis</vt:lpstr>
      <vt:lpstr>Block and Inline</vt:lpstr>
      <vt:lpstr>Line Break</vt:lpstr>
      <vt:lpstr>Void Elements</vt:lpstr>
      <vt:lpstr>List of Employees</vt:lpstr>
      <vt:lpstr>The List Item</vt:lpstr>
      <vt:lpstr>Ordered Lists</vt:lpstr>
      <vt:lpstr>Complex Lists</vt:lpstr>
      <vt:lpstr>Nesting</vt:lpstr>
      <vt:lpstr>Entities</vt:lpstr>
      <vt:lpstr>Entities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343</cp:revision>
  <cp:lastPrinted>2015-07-06T21:44:19Z</cp:lastPrinted>
  <dcterms:created xsi:type="dcterms:W3CDTF">2015-07-04T21:12:26Z</dcterms:created>
  <dcterms:modified xsi:type="dcterms:W3CDTF">2017-05-07T15:25:19Z</dcterms:modified>
</cp:coreProperties>
</file>